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97" r:id="rId4"/>
    <p:sldId id="294" r:id="rId5"/>
    <p:sldId id="271" r:id="rId6"/>
    <p:sldId id="303" r:id="rId7"/>
    <p:sldId id="304" r:id="rId8"/>
    <p:sldId id="302" r:id="rId9"/>
    <p:sldId id="316" r:id="rId10"/>
    <p:sldId id="305" r:id="rId11"/>
    <p:sldId id="300" r:id="rId12"/>
    <p:sldId id="306" r:id="rId13"/>
    <p:sldId id="307" r:id="rId14"/>
    <p:sldId id="309" r:id="rId15"/>
    <p:sldId id="308" r:id="rId16"/>
    <p:sldId id="310" r:id="rId17"/>
    <p:sldId id="312" r:id="rId18"/>
    <p:sldId id="311" r:id="rId19"/>
    <p:sldId id="313" r:id="rId20"/>
    <p:sldId id="314" r:id="rId21"/>
    <p:sldId id="315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C1116E-D072-31BC-61FF-6F8AFFA79932}" name="Laura Stetson" initials="LS" userId="S::lstetson@migcom.com::fa2f74a0-5fa2-4199-a25d-855c5b3a2a1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398"/>
    <a:srgbClr val="F4F6A2"/>
    <a:srgbClr val="6491BB"/>
    <a:srgbClr val="015492"/>
    <a:srgbClr val="3D2E8A"/>
    <a:srgbClr val="7D47BC"/>
    <a:srgbClr val="10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0599" autoAdjust="0"/>
  </p:normalViewPr>
  <p:slideViewPr>
    <p:cSldViewPr snapToGrid="0">
      <p:cViewPr varScale="1">
        <p:scale>
          <a:sx n="103" d="100"/>
          <a:sy n="103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7E6E0-EB93-4C66-9461-24DAAA56420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9DA0B0-945D-441D-940B-ABD76E75A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d.ca.gov/grants-and-funding/income-limit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3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5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4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29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9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2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AMI: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local area median income </a:t>
            </a:r>
          </a:p>
          <a:p>
            <a:r>
              <a:rPr lang="en-US" dirty="0"/>
              <a:t>Affordable housing cost: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for lower-income households is defined in State law as not more than 30 percent of gross household income with variations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Housing Cost: commonly includes rent or mortgage payments, utilities (gas, electricity, water, sewer, garbage, recycling, green waste), and property taxes and insurance on owner-occupied housing.</a:t>
            </a:r>
          </a:p>
          <a:p>
            <a:r>
              <a:rPr lang="en-US" dirty="0">
                <a:hlinkClick r:id="rId3"/>
              </a:rPr>
              <a:t>Income Limits | California Department of Housing and Community Development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40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the code and require a local “live/work preference” in development agreements</a:t>
            </a:r>
          </a:p>
          <a:p>
            <a:r>
              <a:rPr lang="en-US" dirty="0"/>
              <a:t>Focus areas are: Smoky Hollow, West site of PCH, East Imperial Ave, and Downtown</a:t>
            </a:r>
          </a:p>
          <a:p>
            <a:r>
              <a:rPr lang="en-US" dirty="0"/>
              <a:t>Downtown. Work to attract young professionals (live work play)</a:t>
            </a:r>
          </a:p>
          <a:p>
            <a:r>
              <a:rPr lang="en-US" dirty="0"/>
              <a:t>Trust Fund. Provide matching funds to State funding on affordable housing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4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97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overlay will be our Housing Overlay that will rezone 5 individual sites that are currently zoned medium density residential (multi-family – R-3). Today, the R-3 top density is 27 units per acre.  The Housing Overlay will allow densities between 60 and 70 units per acre. </a:t>
            </a:r>
          </a:p>
          <a:p>
            <a:endParaRPr lang="en-US" dirty="0"/>
          </a:p>
          <a:p>
            <a:r>
              <a:rPr lang="en-US" dirty="0"/>
              <a:t>Based on the proposed densities the rezoning may result in up to 1,065 units theoretically (in practice property owners, developers and the market determine what will actually be built.  </a:t>
            </a:r>
          </a:p>
          <a:p>
            <a:endParaRPr lang="en-US" dirty="0"/>
          </a:p>
          <a:p>
            <a:r>
              <a:rPr lang="en-US" dirty="0"/>
              <a:t>This was a quick summary of the potential locations and types of new housing that will help El Segundo meet its RHNA goals.  </a:t>
            </a:r>
          </a:p>
          <a:p>
            <a:endParaRPr lang="en-US" dirty="0"/>
          </a:p>
          <a:p>
            <a:r>
              <a:rPr lang="en-US" dirty="0"/>
              <a:t>Next I will be discussing more broadly, all the Housing Programs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DA0B0-945D-441D-940B-ABD76E75A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10E06-37B8-486A-A062-D0BD8EDE3ED5}" type="datetime1">
              <a:rPr lang="en-US" smtClean="0"/>
              <a:t>3/13/2024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2955-05EB-4D7B-A123-276E31BF8B5B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AA8A-893D-4F13-9DB6-E70AEE6995A3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1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4282" y="6356349"/>
            <a:ext cx="418707" cy="365125"/>
          </a:xfrm>
        </p:spPr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7505" y="6081619"/>
            <a:ext cx="929790" cy="6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AADD6-A28B-4508-9FFE-A97C273B2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906B-A464-48F9-84F7-9190D52E693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FF67-4D04-4ECB-8C59-60A070140129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548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7928" y="6356350"/>
            <a:ext cx="2743200" cy="365125"/>
          </a:xfrm>
        </p:spPr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D7F5-C115-441D-BEA6-4C39360CBF1D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City of El Segundo | 350 Main St. El Segundo, CA 90245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7657-697C-41A2-991C-C2302A33D108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844C-B897-45FC-B37A-DF587393FB21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9430-DB33-4350-87BB-00D8096540FF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04DB-AB38-4927-B5B3-77860072A8AB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433398"/>
            </a:gs>
            <a:gs pos="47000">
              <a:srgbClr val="015492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166504-63B5-4925-96AF-B7399503683E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2EC80E1-E6CF-41B1-A27E-1B1B6C718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0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0107-41B1-4349-B8DD-C25FF14561A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City of El Segundo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ADD6-A28B-4508-9FFE-A97C273B280C}" type="slidenum">
              <a:rPr lang="en-US" smtClean="0"/>
              <a:pPr/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236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360" y="1726773"/>
            <a:ext cx="9969215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Element Status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968" y="4430094"/>
            <a:ext cx="9144000" cy="1655762"/>
          </a:xfrm>
        </p:spPr>
        <p:txBody>
          <a:bodyPr/>
          <a:lstStyle/>
          <a:p>
            <a:r>
              <a:rPr lang="en-US" dirty="0"/>
              <a:t>Diversity, Equity, and Inclusion Committee Meeting</a:t>
            </a:r>
          </a:p>
          <a:p>
            <a:r>
              <a:rPr lang="en-US" dirty="0"/>
              <a:t>March 13, 2024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68" y="-172634"/>
            <a:ext cx="3488472" cy="24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4068-DEF0-C2A8-15DE-11C598B9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Programs/Plan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F5AF-7CAD-E694-B793-C894900D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808595"/>
            <a:ext cx="541175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Residential Sound Insulation (RSI)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Code Compliance Inspection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Accessory Dwelling Units (ADU)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Inclusionary Housing Ordinance and Affordable Housing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Urban Lot Split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0604-90CA-2B0C-498E-01F772EA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1C9D-105E-E694-B544-53C280AC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F45D-EEA8-CF25-F87E-ED5BF5D7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7A271D-5703-2920-10F8-BD9A5BDF4D18}"/>
              </a:ext>
            </a:extLst>
          </p:cNvPr>
          <p:cNvSpPr txBox="1">
            <a:spLocks/>
          </p:cNvSpPr>
          <p:nvPr/>
        </p:nvSpPr>
        <p:spPr>
          <a:xfrm>
            <a:off x="6354147" y="1808595"/>
            <a:ext cx="4767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/>
              <a:t>Provision of Adequate Sites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Monitoring of No Net Loss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Lot Consolidation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El Segundo Municipal Code Amendments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Community Outreach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Fair Housing</a:t>
            </a:r>
          </a:p>
        </p:txBody>
      </p:sp>
    </p:spTree>
    <p:extLst>
      <p:ext uri="{BB962C8B-B14F-4D97-AF65-F5344CB8AC3E}">
        <p14:creationId xmlns:p14="http://schemas.microsoft.com/office/powerpoint/2010/main" val="15569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4068-DEF0-C2A8-15DE-11C598B9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Programs/Plan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F5AF-7CAD-E694-B793-C894900D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808595"/>
            <a:ext cx="562282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</a:rPr>
              <a:t>Residential Sound Insulation (RSI)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</a:rPr>
              <a:t>Code Compliance Inspection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Accessory Dwelling Units (ADU)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Inclusionary Housing Ordinance and Affordable Housing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Urban Lot Split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0604-90CA-2B0C-498E-01F772EA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1C9D-105E-E694-B544-53C280AC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F45D-EEA8-CF25-F87E-ED5BF5D7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7A271D-5703-2920-10F8-BD9A5BDF4D18}"/>
              </a:ext>
            </a:extLst>
          </p:cNvPr>
          <p:cNvSpPr txBox="1">
            <a:spLocks/>
          </p:cNvSpPr>
          <p:nvPr/>
        </p:nvSpPr>
        <p:spPr>
          <a:xfrm>
            <a:off x="6354147" y="1808595"/>
            <a:ext cx="4767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/>
              <a:t>Provision of Adequate Sites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Monitoring of No Net Loss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Lot Consolidation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El Segundo Municipal Code Amendments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Community Outreach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Fair Housing</a:t>
            </a:r>
          </a:p>
        </p:txBody>
      </p:sp>
    </p:spTree>
    <p:extLst>
      <p:ext uri="{BB962C8B-B14F-4D97-AF65-F5344CB8AC3E}">
        <p14:creationId xmlns:p14="http://schemas.microsoft.com/office/powerpoint/2010/main" val="33026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4068-DEF0-C2A8-15DE-11C598B9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Programs/Plan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F5AF-7CAD-E694-B793-C894900D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808595"/>
            <a:ext cx="541175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Residential Sound Insulation (RSI)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Code Compliance Inspection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</a:rPr>
              <a:t>Accessory Dwelling Units (ADU)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Inclusionary Housing Ordinance and Affordable Housing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92D050"/>
                </a:solidFill>
              </a:rPr>
              <a:t>Urban Lot Split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0604-90CA-2B0C-498E-01F772EA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1C9D-105E-E694-B544-53C280AC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F45D-EEA8-CF25-F87E-ED5BF5D7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7A271D-5703-2920-10F8-BD9A5BDF4D18}"/>
              </a:ext>
            </a:extLst>
          </p:cNvPr>
          <p:cNvSpPr txBox="1">
            <a:spLocks/>
          </p:cNvSpPr>
          <p:nvPr/>
        </p:nvSpPr>
        <p:spPr>
          <a:xfrm>
            <a:off x="6354147" y="1808595"/>
            <a:ext cx="4767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92D050"/>
                </a:solidFill>
              </a:rPr>
              <a:t>Provision of Adequate Sites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Monitoring of No Net Loss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92D050"/>
                </a:solidFill>
              </a:rPr>
              <a:t>Lot Consolidation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92D050"/>
                </a:solidFill>
              </a:rPr>
              <a:t>El Segundo Municipal Code Amendments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Community Outreach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Fair Housing</a:t>
            </a:r>
          </a:p>
        </p:txBody>
      </p:sp>
    </p:spTree>
    <p:extLst>
      <p:ext uri="{BB962C8B-B14F-4D97-AF65-F5344CB8AC3E}">
        <p14:creationId xmlns:p14="http://schemas.microsoft.com/office/powerpoint/2010/main" val="18622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4068-DEF0-C2A8-15DE-11C598B9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Programs/Plan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F5AF-7CAD-E694-B793-C894900D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7" y="1808595"/>
            <a:ext cx="5411754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Residential Sound Insulation (RSI)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Code Compliance Inspection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Accessory Dwelling Units (ADU)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Inclusionary Housing Ordinance and Affordable Housing 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Urban Lot Split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70604-90CA-2B0C-498E-01F772EA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01C9D-105E-E694-B544-53C280AC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CF45D-EEA8-CF25-F87E-ED5BF5D7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7A271D-5703-2920-10F8-BD9A5BDF4D18}"/>
              </a:ext>
            </a:extLst>
          </p:cNvPr>
          <p:cNvSpPr txBox="1">
            <a:spLocks/>
          </p:cNvSpPr>
          <p:nvPr/>
        </p:nvSpPr>
        <p:spPr>
          <a:xfrm>
            <a:off x="6354147" y="1808595"/>
            <a:ext cx="47679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dirty="0"/>
              <a:t>Provision of Adequate Sites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Monitoring of No Net Loss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Lot Consolidation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El Segundo Municipal Code Amendments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92D050"/>
                </a:solidFill>
              </a:rPr>
              <a:t>Community Outreach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rgbClr val="92D050"/>
                </a:solidFill>
              </a:rPr>
              <a:t>Fair Housing</a:t>
            </a:r>
          </a:p>
        </p:txBody>
      </p:sp>
    </p:spTree>
    <p:extLst>
      <p:ext uri="{BB962C8B-B14F-4D97-AF65-F5344CB8AC3E}">
        <p14:creationId xmlns:p14="http://schemas.microsoft.com/office/powerpoint/2010/main" val="25561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66D3-BBD0-7A2F-064C-4E7B0533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Website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1547C-B9C1-D5C2-AD54-62CA8D56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www.elsegundo.org/housing-element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1CEB-E553-5702-8A50-073F581F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CE1B-0733-305C-672D-E18AE903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ECBC-7A7D-FB9D-A1F9-A34E440B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4AC7C-42EA-B5FD-D040-93F9C0E233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990599" y="2286794"/>
            <a:ext cx="7324725" cy="4120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9575A4-D00A-2815-903C-DCF3D923C314}"/>
              </a:ext>
            </a:extLst>
          </p:cNvPr>
          <p:cNvSpPr txBox="1"/>
          <p:nvPr/>
        </p:nvSpPr>
        <p:spPr>
          <a:xfrm>
            <a:off x="8467723" y="2286794"/>
            <a:ext cx="37242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Housing Element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Annual Progress Report (APR)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Email Updates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Video Links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Related Documents</a:t>
            </a:r>
          </a:p>
        </p:txBody>
      </p:sp>
    </p:spTree>
    <p:extLst>
      <p:ext uri="{BB962C8B-B14F-4D97-AF65-F5344CB8AC3E}">
        <p14:creationId xmlns:p14="http://schemas.microsoft.com/office/powerpoint/2010/main" val="1249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66D3-BBD0-7A2F-064C-4E7B0533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Website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1547C-B9C1-D5C2-AD54-62CA8D565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Housing Division webpage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1CEB-E553-5702-8A50-073F581F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CE1B-0733-305C-672D-E18AE903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ECBC-7A7D-FB9D-A1F9-A34E440B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575A4-D00A-2815-903C-DCF3D923C314}"/>
              </a:ext>
            </a:extLst>
          </p:cNvPr>
          <p:cNvSpPr txBox="1"/>
          <p:nvPr/>
        </p:nvSpPr>
        <p:spPr>
          <a:xfrm>
            <a:off x="7977673" y="2286794"/>
            <a:ext cx="4214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Housing Element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Fair Housing Services    (LA County)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Affordable Housing Resources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ADU Information and Resources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12832B-DB38-58DC-647C-F17286F19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39" t="6599" r="50000" b="5614"/>
          <a:stretch/>
        </p:blipFill>
        <p:spPr>
          <a:xfrm>
            <a:off x="934617" y="2286794"/>
            <a:ext cx="6204856" cy="40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BFBF-7399-6B59-8D29-C817FC33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Progress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B9294-3710-F008-9127-472CD9FE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1D348-D8B4-E0CE-9A1B-E2356A30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0C62C-6F88-C20F-4900-4CD35C82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FE202D-C47C-3933-91D1-428F43679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31" t="21111" r="60078" b="7500"/>
          <a:stretch/>
        </p:blipFill>
        <p:spPr>
          <a:xfrm>
            <a:off x="752475" y="1690688"/>
            <a:ext cx="7086600" cy="4681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F375E1-4B62-E213-1273-DE2B41F56DBA}"/>
              </a:ext>
            </a:extLst>
          </p:cNvPr>
          <p:cNvSpPr txBox="1"/>
          <p:nvPr/>
        </p:nvSpPr>
        <p:spPr>
          <a:xfrm>
            <a:off x="8239125" y="1690688"/>
            <a:ext cx="36004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Status on number of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Market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Affordable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Activity and status on all programs and goals</a:t>
            </a:r>
          </a:p>
        </p:txBody>
      </p:sp>
    </p:spTree>
    <p:extLst>
      <p:ext uri="{BB962C8B-B14F-4D97-AF65-F5344CB8AC3E}">
        <p14:creationId xmlns:p14="http://schemas.microsoft.com/office/powerpoint/2010/main" val="12938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546B-569F-8B17-420D-0F8F0405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A195-F12A-5EE2-FD24-E46EDB3EB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43479-92BB-403B-A559-2D39C7D9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9F48-F09F-1AD6-5CE8-10778CFC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1D9F-52C0-E4D9-BCF1-85F688C1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AD15-4FDD-943D-B9A1-283268D0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HCD – affordable housing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1769-BDFE-67C6-6E6C-A50D2747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Acutely low income: 0-15% of AMI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Extremely low income:  15-30% of AMI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Very low income:  30% to 50% of AMI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Lower income:  50% to 80% of AMI; the term may also be used to mean 0% to 80% of AMI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Open Sans" panose="020B0606030504020204" pitchFamily="34" charset="0"/>
              </a:rPr>
              <a:t>Moderate income:  80% to 120% of AMI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DD0DC-0430-9B41-F453-F7B1EB65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0D5E-6F91-AFD9-49E4-B7AE9853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E4BE-C443-A7A0-2928-6790537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8629-BB7D-C05F-32AB-4757FAB4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County 2022 Income limits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97C09D73-E87E-7D62-EB3F-B571FFCFD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6421" r="12281" b="41919"/>
          <a:stretch/>
        </p:blipFill>
        <p:spPr>
          <a:xfrm>
            <a:off x="923925" y="1410596"/>
            <a:ext cx="9420225" cy="49846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67F36-8656-436E-E37B-A9BF0421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A771-F79F-7A42-54A2-65D45FD5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B7AF-3AFC-B50F-AAEC-F5E629F1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E1F5-E188-3485-1CCA-8E0DB9C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Housing Element?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F960-DAAC-D10C-E764-F7777E44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32FBE-FF71-15CC-36A1-3BA4E29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623E-B8ED-69AC-258D-4BB698AE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9AD50C-F483-EEDC-C3D3-C8C47E0525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110490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One of the seven General Plan elements </a:t>
            </a:r>
          </a:p>
          <a:p>
            <a:r>
              <a:rPr lang="en-US" sz="2400" dirty="0"/>
              <a:t>Updated every 8 years</a:t>
            </a:r>
          </a:p>
          <a:p>
            <a:r>
              <a:rPr lang="en-US" sz="2400" dirty="0"/>
              <a:t>Department of Housing and Community Development (HCD) review</a:t>
            </a:r>
          </a:p>
          <a:p>
            <a:r>
              <a:rPr lang="en-US" sz="2400" dirty="0"/>
              <a:t>Contents:</a:t>
            </a:r>
          </a:p>
          <a:p>
            <a:pPr lvl="1"/>
            <a:r>
              <a:rPr lang="en-US" sz="2000" dirty="0"/>
              <a:t>“</a:t>
            </a:r>
            <a:r>
              <a:rPr lang="en-US" sz="2000" u="sng" dirty="0"/>
              <a:t>Community Profile</a:t>
            </a:r>
            <a:r>
              <a:rPr lang="en-US" sz="2000" dirty="0"/>
              <a:t>”</a:t>
            </a:r>
          </a:p>
          <a:p>
            <a:pPr lvl="2"/>
            <a:r>
              <a:rPr lang="en-US" sz="1700" dirty="0"/>
              <a:t>Assesses current and future housing needs</a:t>
            </a:r>
          </a:p>
          <a:p>
            <a:pPr lvl="2"/>
            <a:r>
              <a:rPr lang="en-US" sz="1700" dirty="0"/>
              <a:t>Demographics – Population, Households, Special Needs Groups, Housing Stock </a:t>
            </a:r>
          </a:p>
          <a:p>
            <a:pPr lvl="1"/>
            <a:r>
              <a:rPr lang="en-US" sz="2000" dirty="0"/>
              <a:t>“</a:t>
            </a:r>
            <a:r>
              <a:rPr lang="en-US" sz="2000" u="sng" dirty="0"/>
              <a:t>Housing Constraints</a:t>
            </a:r>
            <a:r>
              <a:rPr lang="en-US" sz="2000" dirty="0"/>
              <a:t>” </a:t>
            </a:r>
          </a:p>
          <a:p>
            <a:pPr lvl="2"/>
            <a:r>
              <a:rPr lang="en-US" sz="1700" dirty="0"/>
              <a:t>Identifies constraints – Governmental and Non-Governmental</a:t>
            </a:r>
          </a:p>
          <a:p>
            <a:pPr lvl="1"/>
            <a:r>
              <a:rPr lang="en-US" sz="2000" dirty="0"/>
              <a:t>“</a:t>
            </a:r>
            <a:r>
              <a:rPr lang="en-US" sz="2000" u="sng" dirty="0"/>
              <a:t>Housing Resources</a:t>
            </a:r>
            <a:r>
              <a:rPr lang="en-US" sz="2000" dirty="0"/>
              <a:t>” </a:t>
            </a:r>
          </a:p>
          <a:p>
            <a:pPr lvl="2"/>
            <a:r>
              <a:rPr lang="en-US" sz="1700" dirty="0"/>
              <a:t>Identifies</a:t>
            </a:r>
            <a:r>
              <a:rPr lang="en-US" sz="1700" b="1" dirty="0"/>
              <a:t> “housing sites” </a:t>
            </a:r>
            <a:r>
              <a:rPr lang="en-US" sz="1700" dirty="0"/>
              <a:t>that can accommodate City’s </a:t>
            </a:r>
            <a:r>
              <a:rPr lang="en-US" sz="1700" dirty="0" err="1"/>
              <a:t>RHNA</a:t>
            </a:r>
            <a:endParaRPr lang="en-US" sz="1700" dirty="0"/>
          </a:p>
          <a:p>
            <a:pPr lvl="1"/>
            <a:r>
              <a:rPr lang="en-US" sz="2000" dirty="0"/>
              <a:t>“</a:t>
            </a:r>
            <a:r>
              <a:rPr lang="en-US" sz="2000" u="sng" dirty="0"/>
              <a:t>Housing Plan</a:t>
            </a:r>
            <a:r>
              <a:rPr lang="en-US" sz="2000" dirty="0"/>
              <a:t>” </a:t>
            </a:r>
          </a:p>
          <a:p>
            <a:pPr lvl="2"/>
            <a:r>
              <a:rPr lang="en-US" sz="1700" dirty="0"/>
              <a:t>Provides a comprehensive strategy that establishes goals, policies, and “</a:t>
            </a:r>
            <a:r>
              <a:rPr lang="en-US" sz="1700" b="1" dirty="0"/>
              <a:t>programs”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2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AD15-4FDD-943D-B9A1-283268D0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Affordable Housing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D1769-BDFE-67C6-6E6C-A50D27473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b="0" i="0" dirty="0">
                <a:effectLst/>
                <a:latin typeface="Open Sans" panose="020B0606030504020204" pitchFamily="34" charset="0"/>
              </a:rPr>
              <a:t>10 policies, programs, and funding strategies</a:t>
            </a:r>
          </a:p>
          <a:p>
            <a:pPr marL="0" indent="0" algn="l">
              <a:buNone/>
            </a:pPr>
            <a:endParaRPr lang="en-US" sz="3200" dirty="0"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US" sz="3200" b="0" i="0" dirty="0">
                <a:effectLst/>
                <a:latin typeface="Open Sans" panose="020B0606030504020204" pitchFamily="34" charset="0"/>
              </a:rPr>
              <a:t>Priorities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Open Sans" panose="020B0606030504020204" pitchFamily="34" charset="0"/>
            </a:endParaRPr>
          </a:p>
          <a:p>
            <a:pPr lvl="1"/>
            <a:r>
              <a:rPr lang="en-US" sz="2800" b="0" i="0" dirty="0">
                <a:effectLst/>
                <a:latin typeface="Open Sans" panose="020B0606030504020204" pitchFamily="34" charset="0"/>
              </a:rPr>
              <a:t>Prioritize current residents or employees in the City for new affordable housing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</a:rPr>
              <a:t>Focus efforts to specific areas in the City </a:t>
            </a:r>
          </a:p>
          <a:p>
            <a:pPr lvl="1"/>
            <a:r>
              <a:rPr lang="en-US" sz="2800" dirty="0">
                <a:latin typeface="Open Sans" panose="020B0606030504020204" pitchFamily="34" charset="0"/>
              </a:rPr>
              <a:t>Downtown homes for young professionals</a:t>
            </a:r>
          </a:p>
          <a:p>
            <a:pPr lvl="1"/>
            <a:r>
              <a:rPr lang="en-US" sz="2800" b="0" i="0" dirty="0">
                <a:effectLst/>
                <a:latin typeface="Open Sans" panose="020B0606030504020204" pitchFamily="34" charset="0"/>
              </a:rPr>
              <a:t>Local Trust Fund for Affordable Housing</a:t>
            </a:r>
          </a:p>
          <a:p>
            <a:pPr lvl="1"/>
            <a:endParaRPr lang="en-US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DD0DC-0430-9B41-F453-F7B1EB65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80D5E-6F91-AFD9-49E4-B7AE9853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E4BE-C443-A7A0-2928-6790537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20E9-76A9-DDCE-C1F6-4ACA029F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0" u="none" strike="noStrike" baseline="0" dirty="0">
                <a:latin typeface="Arial" panose="020B0604020202020204" pitchFamily="34" charset="0"/>
              </a:rPr>
              <a:t>Regional Housin</a:t>
            </a:r>
            <a:r>
              <a:rPr lang="en-US" sz="4400" b="1" dirty="0">
                <a:latin typeface="Arial" panose="020B0604020202020204" pitchFamily="34" charset="0"/>
              </a:rPr>
              <a:t>g Needs Allocation (RHNA) for 2021-2029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AF3C-4949-DE97-4694-F0803730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20D8B-5B9C-D974-A161-7BD4B52BA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87F83-3E96-5489-83B9-30571BEB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EAFE57-98D6-14EB-2AA8-57156AC9B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6762"/>
              </p:ext>
            </p:extLst>
          </p:nvPr>
        </p:nvGraphicFramePr>
        <p:xfrm>
          <a:off x="968086" y="1828800"/>
          <a:ext cx="10255828" cy="430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3163">
                  <a:extLst>
                    <a:ext uri="{9D8B030D-6E8A-4147-A177-3AD203B41FA5}">
                      <a16:colId xmlns:a16="http://schemas.microsoft.com/office/drawing/2014/main" val="71353356"/>
                    </a:ext>
                  </a:extLst>
                </a:gridCol>
                <a:gridCol w="1676433">
                  <a:extLst>
                    <a:ext uri="{9D8B030D-6E8A-4147-A177-3AD203B41FA5}">
                      <a16:colId xmlns:a16="http://schemas.microsoft.com/office/drawing/2014/main" val="1733218290"/>
                    </a:ext>
                  </a:extLst>
                </a:gridCol>
                <a:gridCol w="1577820">
                  <a:extLst>
                    <a:ext uri="{9D8B030D-6E8A-4147-A177-3AD203B41FA5}">
                      <a16:colId xmlns:a16="http://schemas.microsoft.com/office/drawing/2014/main" val="1220655876"/>
                    </a:ext>
                  </a:extLst>
                </a:gridCol>
                <a:gridCol w="1479206">
                  <a:extLst>
                    <a:ext uri="{9D8B030D-6E8A-4147-A177-3AD203B41FA5}">
                      <a16:colId xmlns:a16="http://schemas.microsoft.com/office/drawing/2014/main" val="3421164457"/>
                    </a:ext>
                  </a:extLst>
                </a:gridCol>
                <a:gridCol w="1479206">
                  <a:extLst>
                    <a:ext uri="{9D8B030D-6E8A-4147-A177-3AD203B41FA5}">
                      <a16:colId xmlns:a16="http://schemas.microsoft.com/office/drawing/2014/main" val="1237726128"/>
                    </a:ext>
                  </a:extLst>
                </a:gridCol>
              </a:tblGrid>
              <a:tr h="1020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Category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Cycle Carryover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Cycle RHNA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RHNA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598656"/>
                  </a:ext>
                </a:extLst>
              </a:tr>
              <a:tr h="1074887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Extremely/Very Low Income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39.7%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03127"/>
                  </a:ext>
                </a:extLst>
              </a:tr>
              <a:tr h="553262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Income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97964"/>
                  </a:ext>
                </a:extLst>
              </a:tr>
              <a:tr h="553262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Income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97897"/>
                  </a:ext>
                </a:extLst>
              </a:tr>
              <a:tr h="553262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Above Moderate Income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45211"/>
                  </a:ext>
                </a:extLst>
              </a:tr>
              <a:tr h="553262">
                <a:tc>
                  <a:txBody>
                    <a:bodyPr/>
                    <a:lstStyle/>
                    <a:p>
                      <a:pPr marL="9144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433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099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Housing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5808-585A-42B5-8CB5-790C635CE00C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DE3084-BA8D-31EC-99D5-F8FFB426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739" cy="4351338"/>
          </a:xfrm>
        </p:spPr>
        <p:txBody>
          <a:bodyPr/>
          <a:lstStyle/>
          <a:p>
            <a:r>
              <a:rPr lang="en-US" dirty="0"/>
              <a:t>Accessory Dwelling Units (ADU)</a:t>
            </a:r>
          </a:p>
          <a:p>
            <a:r>
              <a:rPr lang="en-US" dirty="0"/>
              <a:t>Entitled Projects </a:t>
            </a:r>
          </a:p>
          <a:p>
            <a:r>
              <a:rPr lang="en-US" dirty="0"/>
              <a:t>Sites Inventory/Rezoning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Housing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5808-585A-42B5-8CB5-790C635CE00C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DE3084-BA8D-31EC-99D5-F8FFB426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739" cy="4351338"/>
          </a:xfrm>
        </p:spPr>
        <p:txBody>
          <a:bodyPr/>
          <a:lstStyle/>
          <a:p>
            <a:r>
              <a:rPr lang="en-US" b="1" dirty="0"/>
              <a:t>Accessory Dwelling Units (ADU)</a:t>
            </a:r>
          </a:p>
          <a:p>
            <a:r>
              <a:rPr lang="en-US" dirty="0"/>
              <a:t>Entitled Projects </a:t>
            </a:r>
          </a:p>
          <a:p>
            <a:r>
              <a:rPr lang="en-US" dirty="0"/>
              <a:t>Sites Inventory/Rezoning</a:t>
            </a:r>
          </a:p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1E3D99C-5EB3-CF42-C8B7-D15CDA07DFD3}"/>
              </a:ext>
            </a:extLst>
          </p:cNvPr>
          <p:cNvSpPr txBox="1">
            <a:spLocks/>
          </p:cNvSpPr>
          <p:nvPr/>
        </p:nvSpPr>
        <p:spPr>
          <a:xfrm>
            <a:off x="6096000" y="1816230"/>
            <a:ext cx="5086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2021 – 21 applications</a:t>
            </a:r>
          </a:p>
          <a:p>
            <a:r>
              <a:rPr lang="en-US" dirty="0"/>
              <a:t>2022 – 44 applications</a:t>
            </a:r>
          </a:p>
          <a:p>
            <a:r>
              <a:rPr lang="en-US" dirty="0"/>
              <a:t>2023 – 31 applications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45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/>
              <a:t>Housing Solutions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5808-585A-42B5-8CB5-790C635CE00C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DE3084-BA8D-31EC-99D5-F8FFB426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6739" cy="4351338"/>
          </a:xfrm>
        </p:spPr>
        <p:txBody>
          <a:bodyPr/>
          <a:lstStyle/>
          <a:p>
            <a:r>
              <a:rPr lang="en-US" dirty="0"/>
              <a:t>Accessory Dwelling Units (ADU)</a:t>
            </a:r>
          </a:p>
          <a:p>
            <a:r>
              <a:rPr lang="en-US" b="1" dirty="0"/>
              <a:t>Approved Projects </a:t>
            </a:r>
          </a:p>
          <a:p>
            <a:r>
              <a:rPr lang="en-US" dirty="0"/>
              <a:t>Sites Inventory/Rezoning</a:t>
            </a:r>
          </a:p>
          <a:p>
            <a:endParaRPr lang="en-US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F1E3D99C-5EB3-CF42-C8B7-D15CDA07DFD3}"/>
              </a:ext>
            </a:extLst>
          </p:cNvPr>
          <p:cNvSpPr txBox="1">
            <a:spLocks/>
          </p:cNvSpPr>
          <p:nvPr/>
        </p:nvSpPr>
        <p:spPr>
          <a:xfrm>
            <a:off x="6096000" y="1816230"/>
            <a:ext cx="5086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Pacific Coast Commons</a:t>
            </a:r>
          </a:p>
          <a:p>
            <a:pPr lvl="1"/>
            <a:r>
              <a:rPr lang="en-US" dirty="0"/>
              <a:t>263 units </a:t>
            </a:r>
          </a:p>
          <a:p>
            <a:pPr lvl="1"/>
            <a:r>
              <a:rPr lang="en-US" dirty="0"/>
              <a:t>(32 affordable) </a:t>
            </a:r>
          </a:p>
          <a:p>
            <a:endParaRPr lang="en-US" dirty="0"/>
          </a:p>
        </p:txBody>
      </p:sp>
      <p:pic>
        <p:nvPicPr>
          <p:cNvPr id="9" name="Picture 8" descr="A picture containing outdoor, street, city, building&#10;&#10;Description automatically generated">
            <a:extLst>
              <a:ext uri="{FF2B5EF4-FFF2-40B4-BE49-F238E27FC236}">
                <a16:creationId xmlns:a16="http://schemas.microsoft.com/office/drawing/2014/main" id="{17222BF6-CB53-463A-3152-78E6A70E5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47"/>
            <a:ext cx="12192000" cy="66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39CC-5072-9448-124C-F8A09A9D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Inventory – Rezoning program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3F934A-5118-0199-6482-AAA8B043A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8731" y="1825625"/>
            <a:ext cx="8574538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F5F23-C2B7-D881-D637-6BB91E5B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3306-0855-4F90-1BD1-E63C8CDD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F2CAD-2E4F-7E30-4123-084CC6BC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1C281-201C-E21B-1C50-936A75E1448E}"/>
              </a:ext>
            </a:extLst>
          </p:cNvPr>
          <p:cNvSpPr txBox="1"/>
          <p:nvPr/>
        </p:nvSpPr>
        <p:spPr>
          <a:xfrm>
            <a:off x="4591050" y="2828925"/>
            <a:ext cx="3009900" cy="461665"/>
          </a:xfrm>
          <a:prstGeom prst="rect">
            <a:avLst/>
          </a:prstGeom>
          <a:solidFill>
            <a:srgbClr val="F4F6A2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Mixed-Use Overlay</a:t>
            </a:r>
          </a:p>
        </p:txBody>
      </p:sp>
    </p:spTree>
    <p:extLst>
      <p:ext uri="{BB962C8B-B14F-4D97-AF65-F5344CB8AC3E}">
        <p14:creationId xmlns:p14="http://schemas.microsoft.com/office/powerpoint/2010/main" val="34183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39CC-5072-9448-124C-F8A09A9D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Inventory – Rezoning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F5F23-C2B7-D881-D637-6BB91E5B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3306-0855-4F90-1BD1-E63C8CDD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F2CAD-2E4F-7E30-4123-084CC6BC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13F20BD-B775-8A78-0453-DB4C3C441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t="25116" r="41255" b="58086"/>
          <a:stretch/>
        </p:blipFill>
        <p:spPr>
          <a:xfrm>
            <a:off x="1905217" y="1828800"/>
            <a:ext cx="8347119" cy="4348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C1C281-201C-E21B-1C50-936A75E1448E}"/>
              </a:ext>
            </a:extLst>
          </p:cNvPr>
          <p:cNvSpPr txBox="1"/>
          <p:nvPr/>
        </p:nvSpPr>
        <p:spPr>
          <a:xfrm>
            <a:off x="4591050" y="2533650"/>
            <a:ext cx="3009900" cy="830997"/>
          </a:xfrm>
          <a:prstGeom prst="rect">
            <a:avLst/>
          </a:prstGeom>
          <a:solidFill>
            <a:srgbClr val="F4F6A2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Housing Overlay</a:t>
            </a:r>
          </a:p>
          <a:p>
            <a:pPr algn="ctr"/>
            <a:r>
              <a:rPr lang="en-US" sz="2400" dirty="0"/>
              <a:t>(Phase 1)</a:t>
            </a:r>
          </a:p>
        </p:txBody>
      </p:sp>
    </p:spTree>
    <p:extLst>
      <p:ext uri="{BB962C8B-B14F-4D97-AF65-F5344CB8AC3E}">
        <p14:creationId xmlns:p14="http://schemas.microsoft.com/office/powerpoint/2010/main" val="37216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D53DBC5-B474-EB5B-30BC-559F01161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665" y="1825625"/>
            <a:ext cx="8312670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339CC-5072-9448-124C-F8A09A9D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Sites Inventory – Rezoning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F5F23-C2B7-D881-D637-6BB91E5B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5893-C6B2-4F31-9BCC-1E8BCA2C8DF0}" type="datetime1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03306-0855-4F90-1BD1-E63C8CDD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El Segundo | 350 Main St. El Segundo, CA 90245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F2CAD-2E4F-7E30-4123-084CC6BC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80E1-E6CF-41B1-A27E-1B1B6C718300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1C281-201C-E21B-1C50-936A75E1448E}"/>
              </a:ext>
            </a:extLst>
          </p:cNvPr>
          <p:cNvSpPr txBox="1"/>
          <p:nvPr/>
        </p:nvSpPr>
        <p:spPr>
          <a:xfrm>
            <a:off x="4591050" y="2533650"/>
            <a:ext cx="3009900" cy="830997"/>
          </a:xfrm>
          <a:prstGeom prst="rect">
            <a:avLst/>
          </a:prstGeom>
          <a:solidFill>
            <a:srgbClr val="F4F6A2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Housing Overlay</a:t>
            </a:r>
          </a:p>
          <a:p>
            <a:pPr algn="ctr"/>
            <a:r>
              <a:rPr lang="en-US" sz="2400" dirty="0"/>
              <a:t>(Potential Phase 2)</a:t>
            </a:r>
          </a:p>
        </p:txBody>
      </p:sp>
    </p:spTree>
    <p:extLst>
      <p:ext uri="{BB962C8B-B14F-4D97-AF65-F5344CB8AC3E}">
        <p14:creationId xmlns:p14="http://schemas.microsoft.com/office/powerpoint/2010/main" val="28405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1227</Words>
  <Application>Microsoft Office PowerPoint</Application>
  <PresentationFormat>Widescreen</PresentationFormat>
  <Paragraphs>251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Office Theme</vt:lpstr>
      <vt:lpstr>Custom Design</vt:lpstr>
      <vt:lpstr>Housing Element Status Update</vt:lpstr>
      <vt:lpstr>What is the Housing Element?</vt:lpstr>
      <vt:lpstr>Regional Housing Needs Allocation (RHNA) for 2021-2029 </vt:lpstr>
      <vt:lpstr>Housing Solutions</vt:lpstr>
      <vt:lpstr>Housing Solutions</vt:lpstr>
      <vt:lpstr>Housing Solutions</vt:lpstr>
      <vt:lpstr>Sites Inventory – Rezoning program</vt:lpstr>
      <vt:lpstr>Sites Inventory – Rezoning program</vt:lpstr>
      <vt:lpstr>Sites Inventory – Rezoning program</vt:lpstr>
      <vt:lpstr>Housing Programs/Plan</vt:lpstr>
      <vt:lpstr>Housing Programs/Plan</vt:lpstr>
      <vt:lpstr>Housing Programs/Plan</vt:lpstr>
      <vt:lpstr>Housing Programs/Plan</vt:lpstr>
      <vt:lpstr>City Website and Resources</vt:lpstr>
      <vt:lpstr>City Website and Resources</vt:lpstr>
      <vt:lpstr>Annual Progress Report</vt:lpstr>
      <vt:lpstr>Questions and Comments</vt:lpstr>
      <vt:lpstr>HCD – affordable housing categories</vt:lpstr>
      <vt:lpstr>LA County 2022 Income limits</vt:lpstr>
      <vt:lpstr>Affordable Housing Strategic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Bergevin;Barbara Voss</dc:creator>
  <cp:lastModifiedBy>Samaras, Paul</cp:lastModifiedBy>
  <cp:revision>100</cp:revision>
  <cp:lastPrinted>2023-10-25T20:01:37Z</cp:lastPrinted>
  <dcterms:created xsi:type="dcterms:W3CDTF">2020-08-04T18:14:21Z</dcterms:created>
  <dcterms:modified xsi:type="dcterms:W3CDTF">2024-03-13T23:12:33Z</dcterms:modified>
</cp:coreProperties>
</file>