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1.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9" r:id="rId5"/>
    <p:sldMasterId id="2147483674" r:id="rId6"/>
    <p:sldMasterId id="2147483686" r:id="rId7"/>
  </p:sldMasterIdLst>
  <p:notesMasterIdLst>
    <p:notesMasterId r:id="rId74"/>
  </p:notesMasterIdLst>
  <p:handoutMasterIdLst>
    <p:handoutMasterId r:id="rId75"/>
  </p:handoutMasterIdLst>
  <p:sldIdLst>
    <p:sldId id="423" r:id="rId8"/>
    <p:sldId id="685" r:id="rId9"/>
    <p:sldId id="736" r:id="rId10"/>
    <p:sldId id="700" r:id="rId11"/>
    <p:sldId id="707" r:id="rId12"/>
    <p:sldId id="708" r:id="rId13"/>
    <p:sldId id="706" r:id="rId14"/>
    <p:sldId id="688" r:id="rId15"/>
    <p:sldId id="693" r:id="rId16"/>
    <p:sldId id="695" r:id="rId17"/>
    <p:sldId id="709" r:id="rId18"/>
    <p:sldId id="698" r:id="rId19"/>
    <p:sldId id="699" r:id="rId20"/>
    <p:sldId id="766" r:id="rId21"/>
    <p:sldId id="790" r:id="rId22"/>
    <p:sldId id="768" r:id="rId23"/>
    <p:sldId id="769" r:id="rId24"/>
    <p:sldId id="770" r:id="rId25"/>
    <p:sldId id="704" r:id="rId26"/>
    <p:sldId id="714" r:id="rId27"/>
    <p:sldId id="713" r:id="rId28"/>
    <p:sldId id="764" r:id="rId29"/>
    <p:sldId id="781" r:id="rId30"/>
    <p:sldId id="782" r:id="rId31"/>
    <p:sldId id="783" r:id="rId32"/>
    <p:sldId id="702" r:id="rId33"/>
    <p:sldId id="740" r:id="rId34"/>
    <p:sldId id="788" r:id="rId35"/>
    <p:sldId id="712" r:id="rId36"/>
    <p:sldId id="738" r:id="rId37"/>
    <p:sldId id="703" r:id="rId38"/>
    <p:sldId id="739" r:id="rId39"/>
    <p:sldId id="789" r:id="rId40"/>
    <p:sldId id="791" r:id="rId41"/>
    <p:sldId id="784" r:id="rId42"/>
    <p:sldId id="785" r:id="rId43"/>
    <p:sldId id="711" r:id="rId44"/>
    <p:sldId id="722" r:id="rId45"/>
    <p:sldId id="729" r:id="rId46"/>
    <p:sldId id="723" r:id="rId47"/>
    <p:sldId id="730" r:id="rId48"/>
    <p:sldId id="765" r:id="rId49"/>
    <p:sldId id="726" r:id="rId50"/>
    <p:sldId id="727" r:id="rId51"/>
    <p:sldId id="728" r:id="rId52"/>
    <p:sldId id="682" r:id="rId53"/>
    <p:sldId id="683" r:id="rId54"/>
    <p:sldId id="602" r:id="rId55"/>
    <p:sldId id="716" r:id="rId56"/>
    <p:sldId id="772" r:id="rId57"/>
    <p:sldId id="763" r:id="rId58"/>
    <p:sldId id="742" r:id="rId59"/>
    <p:sldId id="749" r:id="rId60"/>
    <p:sldId id="750" r:id="rId61"/>
    <p:sldId id="787" r:id="rId62"/>
    <p:sldId id="774" r:id="rId63"/>
    <p:sldId id="754" r:id="rId64"/>
    <p:sldId id="576" r:id="rId65"/>
    <p:sldId id="686" r:id="rId66"/>
    <p:sldId id="687" r:id="rId67"/>
    <p:sldId id="793" r:id="rId68"/>
    <p:sldId id="776" r:id="rId69"/>
    <p:sldId id="777" r:id="rId70"/>
    <p:sldId id="775" r:id="rId71"/>
    <p:sldId id="792" r:id="rId72"/>
    <p:sldId id="524" r:id="rId7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883" userDrawn="1">
          <p15:clr>
            <a:srgbClr val="A4A3A4"/>
          </p15:clr>
        </p15:guide>
        <p15:guide id="2" pos="1665"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Paul" initials="ACP" lastIdx="8" clrIdx="0"/>
  <p:cmAuthor id="1" name="Jan Perkins" initials="JP" lastIdx="91" clrIdx="1"/>
  <p:cmAuthor id="2" name="Brittany Gabel" initials="BG" lastIdx="1" clrIdx="2"/>
  <p:cmAuthor id="3" name="Patricia Black" initials="PB" lastIdx="22" clrIdx="3">
    <p:extLst/>
  </p:cmAuthor>
  <p:cmAuthor id="4" name="Amy Paul" initials="AP" lastIdx="5" clrIdx="4">
    <p:extLst/>
  </p:cmAuthor>
  <p:cmAuthor id="5" name="Patricia" initials="P" lastIdx="7"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846"/>
    <a:srgbClr val="56AC49"/>
    <a:srgbClr val="FF6600"/>
    <a:srgbClr val="7030A0"/>
    <a:srgbClr val="0F7CA7"/>
    <a:srgbClr val="D09E00"/>
    <a:srgbClr val="052543"/>
    <a:srgbClr val="062A4A"/>
    <a:srgbClr val="041C32"/>
    <a:srgbClr val="052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0" autoAdjust="0"/>
    <p:restoredTop sz="84522" autoAdjust="0"/>
  </p:normalViewPr>
  <p:slideViewPr>
    <p:cSldViewPr>
      <p:cViewPr varScale="1">
        <p:scale>
          <a:sx n="83" d="100"/>
          <a:sy n="83" d="100"/>
        </p:scale>
        <p:origin x="78" y="3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7496"/>
    </p:cViewPr>
  </p:sorterViewPr>
  <p:notesViewPr>
    <p:cSldViewPr>
      <p:cViewPr varScale="1">
        <p:scale>
          <a:sx n="74" d="100"/>
          <a:sy n="74" d="100"/>
        </p:scale>
        <p:origin x="-2094" y="-102"/>
      </p:cViewPr>
      <p:guideLst>
        <p:guide orient="horz" pos="3883"/>
        <p:guide pos="1665"/>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National Average Unemployment Projections</a:t>
            </a:r>
          </a:p>
        </c:rich>
      </c:tx>
      <c:layout>
        <c:manualLayout>
          <c:xMode val="edge"/>
          <c:yMode val="edge"/>
          <c:x val="0.33749908744850604"/>
          <c:y val="1.28254751288619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'[NOTESDUE - Q3 FY 2020  Apr-Jun.xlsx]Fed projection'!$AL$11</c:f>
              <c:strCache>
                <c:ptCount val="1"/>
                <c:pt idx="0">
                  <c:v>June 2020 projection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'[NOTESDUE - Q3 FY 2020  Apr-Jun.xlsx]Fed projection'!$AN$10:$AQ$10</c:f>
              <c:strCache>
                <c:ptCount val="4"/>
                <c:pt idx="0">
                  <c:v>2020</c:v>
                </c:pt>
                <c:pt idx="1">
                  <c:v>2021</c:v>
                </c:pt>
                <c:pt idx="2">
                  <c:v>2022</c:v>
                </c:pt>
                <c:pt idx="3">
                  <c:v>Long run</c:v>
                </c:pt>
              </c:strCache>
            </c:strRef>
          </c:cat>
          <c:val>
            <c:numRef>
              <c:f>'[NOTESDUE - Q3 FY 2020  Apr-Jun.xlsx]Fed projection'!$AN$11:$AQ$11</c:f>
              <c:numCache>
                <c:formatCode>General</c:formatCode>
                <c:ptCount val="4"/>
                <c:pt idx="0">
                  <c:v>9.5</c:v>
                </c:pt>
                <c:pt idx="1">
                  <c:v>6.7</c:v>
                </c:pt>
                <c:pt idx="2">
                  <c:v>5.4499999999999993</c:v>
                </c:pt>
                <c:pt idx="3">
                  <c:v>4.1500000000000004</c:v>
                </c:pt>
              </c:numCache>
            </c:numRef>
          </c:val>
          <c:smooth val="0"/>
        </c:ser>
        <c:ser>
          <c:idx val="2"/>
          <c:order val="1"/>
          <c:tx>
            <c:strRef>
              <c:f>'[NOTESDUE - Q3 FY 2020  Apr-Jun.xlsx]Fed projection'!$AL$12</c:f>
              <c:strCache>
                <c:ptCount val="1"/>
                <c:pt idx="0">
                  <c:v>December 2019 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'[NOTESDUE - Q3 FY 2020  Apr-Jun.xlsx]Fed projection'!$AN$10:$AQ$10</c:f>
              <c:strCache>
                <c:ptCount val="4"/>
                <c:pt idx="0">
                  <c:v>2020</c:v>
                </c:pt>
                <c:pt idx="1">
                  <c:v>2021</c:v>
                </c:pt>
                <c:pt idx="2">
                  <c:v>2022</c:v>
                </c:pt>
                <c:pt idx="3">
                  <c:v>Long run</c:v>
                </c:pt>
              </c:strCache>
            </c:strRef>
          </c:cat>
          <c:val>
            <c:numRef>
              <c:f>'[NOTESDUE - Q3 FY 2020  Apr-Jun.xlsx]Fed projection'!$AN$12:$AQ$12</c:f>
              <c:numCache>
                <c:formatCode>General</c:formatCode>
                <c:ptCount val="4"/>
                <c:pt idx="0">
                  <c:v>3.6</c:v>
                </c:pt>
                <c:pt idx="1">
                  <c:v>3.7</c:v>
                </c:pt>
                <c:pt idx="2">
                  <c:v>3.75</c:v>
                </c:pt>
                <c:pt idx="3">
                  <c:v>4.0999999999999996</c:v>
                </c:pt>
              </c:numCache>
            </c:numRef>
          </c:val>
          <c:smooth val="0"/>
        </c:ser>
        <c:dLbls>
          <c:showLegendKey val="0"/>
          <c:showVal val="0"/>
          <c:showCatName val="0"/>
          <c:showSerName val="0"/>
          <c:showPercent val="0"/>
          <c:showBubbleSize val="0"/>
        </c:dLbls>
        <c:marker val="1"/>
        <c:smooth val="0"/>
        <c:axId val="186375984"/>
        <c:axId val="148992472"/>
      </c:lineChart>
      <c:catAx>
        <c:axId val="18637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8992472"/>
        <c:crosses val="autoZero"/>
        <c:auto val="1"/>
        <c:lblAlgn val="ctr"/>
        <c:lblOffset val="100"/>
        <c:noMultiLvlLbl val="0"/>
      </c:catAx>
      <c:valAx>
        <c:axId val="148992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637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Average Inflation </a:t>
            </a:r>
            <a:r>
              <a:rPr lang="en-US" sz="1800" dirty="0" smtClean="0"/>
              <a:t>Projections -</a:t>
            </a:r>
            <a:r>
              <a:rPr lang="en-US" sz="1800" baseline="0" dirty="0" smtClean="0"/>
              <a:t> June 2020</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6233510026933"/>
          <c:y val="0.14825268817204304"/>
          <c:w val="0.81752697579469236"/>
          <c:h val="0.62740418536392628"/>
        </c:manualLayout>
      </c:layout>
      <c:lineChart>
        <c:grouping val="standard"/>
        <c:varyColors val="0"/>
        <c:ser>
          <c:idx val="1"/>
          <c:order val="0"/>
          <c:tx>
            <c:strRef>
              <c:f>'[NOTESDUE - Q3 FY 2020  Apr-Jun.xlsx]Fed projection'!$AL$15</c:f>
              <c:strCache>
                <c:ptCount val="1"/>
                <c:pt idx="0">
                  <c:v>PCE inflation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'[NOTESDUE - Q3 FY 2020  Apr-Jun.xlsx]Fed projection'!$AM$10:$AQ$10</c:f>
              <c:strCache>
                <c:ptCount val="5"/>
                <c:pt idx="0">
                  <c:v>Current Rate</c:v>
                </c:pt>
                <c:pt idx="1">
                  <c:v>2020</c:v>
                </c:pt>
                <c:pt idx="2">
                  <c:v>2021</c:v>
                </c:pt>
                <c:pt idx="3">
                  <c:v>2022</c:v>
                </c:pt>
                <c:pt idx="4">
                  <c:v>Long run</c:v>
                </c:pt>
              </c:strCache>
            </c:strRef>
          </c:cat>
          <c:val>
            <c:numRef>
              <c:f>'[NOTESDUE - Q3 FY 2020  Apr-Jun.xlsx]Fed projection'!$AM$15:$AQ$15</c:f>
              <c:numCache>
                <c:formatCode>General</c:formatCode>
                <c:ptCount val="5"/>
                <c:pt idx="0" formatCode="0.00">
                  <c:v>1.2</c:v>
                </c:pt>
                <c:pt idx="1">
                  <c:v>0.8</c:v>
                </c:pt>
                <c:pt idx="2">
                  <c:v>1.5499999999999998</c:v>
                </c:pt>
                <c:pt idx="3">
                  <c:v>1.7000000000000002</c:v>
                </c:pt>
                <c:pt idx="4">
                  <c:v>2</c:v>
                </c:pt>
              </c:numCache>
            </c:numRef>
          </c:val>
          <c:smooth val="0"/>
        </c:ser>
        <c:ser>
          <c:idx val="2"/>
          <c:order val="1"/>
          <c:tx>
            <c:strRef>
              <c:f>'[NOTESDUE - Q3 FY 2020  Apr-Jun.xlsx]Fed projection'!$AL$16</c:f>
              <c:strCache>
                <c:ptCount val="1"/>
                <c:pt idx="0">
                  <c:v>Core PCE inflation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'[NOTESDUE - Q3 FY 2020  Apr-Jun.xlsx]Fed projection'!$AM$10:$AQ$10</c:f>
              <c:strCache>
                <c:ptCount val="5"/>
                <c:pt idx="0">
                  <c:v>Current Rate</c:v>
                </c:pt>
                <c:pt idx="1">
                  <c:v>2020</c:v>
                </c:pt>
                <c:pt idx="2">
                  <c:v>2021</c:v>
                </c:pt>
                <c:pt idx="3">
                  <c:v>2022</c:v>
                </c:pt>
                <c:pt idx="4">
                  <c:v>Long run</c:v>
                </c:pt>
              </c:strCache>
            </c:strRef>
          </c:cat>
          <c:val>
            <c:numRef>
              <c:f>'[NOTESDUE - Q3 FY 2020  Apr-Jun.xlsx]Fed projection'!$AM$16:$AQ$16</c:f>
              <c:numCache>
                <c:formatCode>General</c:formatCode>
                <c:ptCount val="5"/>
                <c:pt idx="0" formatCode="0.00">
                  <c:v>1.8</c:v>
                </c:pt>
                <c:pt idx="1">
                  <c:v>1</c:v>
                </c:pt>
                <c:pt idx="2">
                  <c:v>1.5499999999999998</c:v>
                </c:pt>
                <c:pt idx="3">
                  <c:v>1.7000000000000002</c:v>
                </c:pt>
              </c:numCache>
            </c:numRef>
          </c:val>
          <c:smooth val="0"/>
        </c:ser>
        <c:dLbls>
          <c:showLegendKey val="0"/>
          <c:showVal val="0"/>
          <c:showCatName val="0"/>
          <c:showSerName val="0"/>
          <c:showPercent val="0"/>
          <c:showBubbleSize val="0"/>
        </c:dLbls>
        <c:marker val="1"/>
        <c:smooth val="0"/>
        <c:axId val="148993256"/>
        <c:axId val="148993648"/>
      </c:lineChart>
      <c:catAx>
        <c:axId val="14899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8993648"/>
        <c:crosses val="autoZero"/>
        <c:auto val="1"/>
        <c:lblAlgn val="ctr"/>
        <c:lblOffset val="100"/>
        <c:noMultiLvlLbl val="0"/>
      </c:catAx>
      <c:valAx>
        <c:axId val="148993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8993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National Average </a:t>
            </a:r>
            <a:r>
              <a:rPr lang="en-US" sz="1800" dirty="0"/>
              <a:t>GDP Projections</a:t>
            </a:r>
          </a:p>
        </c:rich>
      </c:tx>
      <c:layout>
        <c:manualLayout>
          <c:xMode val="edge"/>
          <c:yMode val="edge"/>
          <c:x val="0.39238608923884516"/>
          <c:y val="1.219512195121951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'[NOTESDUE - Q3 FY 2020  Apr-Jun.xlsx]Fed projection'!$K$11</c:f>
              <c:strCache>
                <c:ptCount val="1"/>
                <c:pt idx="0">
                  <c:v>June 2020 projection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'[NOTESDUE - Q3 FY 2020  Apr-Jun.xlsx]Fed projection'!$M$10:$P$10</c:f>
              <c:strCache>
                <c:ptCount val="4"/>
                <c:pt idx="0">
                  <c:v>2020</c:v>
                </c:pt>
                <c:pt idx="1">
                  <c:v>2021</c:v>
                </c:pt>
                <c:pt idx="2">
                  <c:v>2022</c:v>
                </c:pt>
                <c:pt idx="3">
                  <c:v>Longer run</c:v>
                </c:pt>
              </c:strCache>
            </c:strRef>
          </c:cat>
          <c:val>
            <c:numRef>
              <c:f>'[NOTESDUE - Q3 FY 2020  Apr-Jun.xlsx]Fed projection'!$M$11:$P$11</c:f>
              <c:numCache>
                <c:formatCode>General</c:formatCode>
                <c:ptCount val="4"/>
                <c:pt idx="0">
                  <c:v>-6.55</c:v>
                </c:pt>
                <c:pt idx="1">
                  <c:v>5.25</c:v>
                </c:pt>
                <c:pt idx="2">
                  <c:v>3.75</c:v>
                </c:pt>
                <c:pt idx="3">
                  <c:v>1.85</c:v>
                </c:pt>
              </c:numCache>
            </c:numRef>
          </c:val>
          <c:smooth val="0"/>
        </c:ser>
        <c:ser>
          <c:idx val="2"/>
          <c:order val="1"/>
          <c:tx>
            <c:strRef>
              <c:f>'[NOTESDUE - Q3 FY 2020  Apr-Jun.xlsx]Fed projection'!$K$12</c:f>
              <c:strCache>
                <c:ptCount val="1"/>
                <c:pt idx="0">
                  <c:v>December 2019 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'[NOTESDUE - Q3 FY 2020  Apr-Jun.xlsx]Fed projection'!$M$10:$P$10</c:f>
              <c:strCache>
                <c:ptCount val="4"/>
                <c:pt idx="0">
                  <c:v>2020</c:v>
                </c:pt>
                <c:pt idx="1">
                  <c:v>2021</c:v>
                </c:pt>
                <c:pt idx="2">
                  <c:v>2022</c:v>
                </c:pt>
                <c:pt idx="3">
                  <c:v>Longer run</c:v>
                </c:pt>
              </c:strCache>
            </c:strRef>
          </c:cat>
          <c:val>
            <c:numRef>
              <c:f>'[NOTESDUE - Q3 FY 2020  Apr-Jun.xlsx]Fed projection'!$M$12:$P$12</c:f>
              <c:numCache>
                <c:formatCode>General</c:formatCode>
                <c:ptCount val="4"/>
                <c:pt idx="0">
                  <c:v>2.1</c:v>
                </c:pt>
                <c:pt idx="1">
                  <c:v>1.9</c:v>
                </c:pt>
                <c:pt idx="2">
                  <c:v>1.9</c:v>
                </c:pt>
                <c:pt idx="3">
                  <c:v>1.9</c:v>
                </c:pt>
              </c:numCache>
            </c:numRef>
          </c:val>
          <c:smooth val="0"/>
        </c:ser>
        <c:dLbls>
          <c:showLegendKey val="0"/>
          <c:showVal val="0"/>
          <c:showCatName val="0"/>
          <c:showSerName val="0"/>
          <c:showPercent val="0"/>
          <c:showBubbleSize val="0"/>
        </c:dLbls>
        <c:marker val="1"/>
        <c:smooth val="0"/>
        <c:axId val="148994432"/>
        <c:axId val="148994824"/>
      </c:lineChart>
      <c:catAx>
        <c:axId val="14899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8994824"/>
        <c:crosses val="autoZero"/>
        <c:auto val="1"/>
        <c:lblAlgn val="ctr"/>
        <c:lblOffset val="100"/>
        <c:noMultiLvlLbl val="0"/>
      </c:catAx>
      <c:valAx>
        <c:axId val="148994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Growth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8994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Average Federal Funds Rate Projections</a:t>
            </a:r>
          </a:p>
        </c:rich>
      </c:tx>
      <c:layout>
        <c:manualLayout>
          <c:xMode val="edge"/>
          <c:yMode val="edge"/>
          <c:x val="0.37570073627160233"/>
          <c:y val="1.190476190476190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6233510026933"/>
          <c:y val="0.14825268817204304"/>
          <c:w val="0.81752697579469236"/>
          <c:h val="0.62740418536392628"/>
        </c:manualLayout>
      </c:layout>
      <c:lineChart>
        <c:grouping val="standard"/>
        <c:varyColors val="0"/>
        <c:ser>
          <c:idx val="1"/>
          <c:order val="0"/>
          <c:tx>
            <c:strRef>
              <c:f>'[NOTESDUE - Q3 FY 2020  Apr-Jun.xlsx]Fed projection'!$K$15</c:f>
              <c:strCache>
                <c:ptCount val="1"/>
                <c:pt idx="0">
                  <c:v>June 2020 projection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'[NOTESDUE - Q3 FY 2020  Apr-Jun.xlsx]Fed projection'!$L$10:$P$10</c:f>
              <c:strCache>
                <c:ptCount val="5"/>
                <c:pt idx="0">
                  <c:v>Current Rate</c:v>
                </c:pt>
                <c:pt idx="1">
                  <c:v>2020</c:v>
                </c:pt>
                <c:pt idx="2">
                  <c:v>2021</c:v>
                </c:pt>
                <c:pt idx="3">
                  <c:v>2022</c:v>
                </c:pt>
                <c:pt idx="4">
                  <c:v>Long run</c:v>
                </c:pt>
              </c:strCache>
            </c:strRef>
          </c:cat>
          <c:val>
            <c:numRef>
              <c:f>'[NOTESDUE - Q3 FY 2020  Apr-Jun.xlsx]Fed projection'!$L$15:$P$15</c:f>
              <c:numCache>
                <c:formatCode>General</c:formatCode>
                <c:ptCount val="5"/>
                <c:pt idx="0" formatCode="0.00">
                  <c:v>0.125</c:v>
                </c:pt>
                <c:pt idx="1">
                  <c:v>0.1</c:v>
                </c:pt>
                <c:pt idx="2">
                  <c:v>0.1</c:v>
                </c:pt>
                <c:pt idx="3">
                  <c:v>0.1</c:v>
                </c:pt>
                <c:pt idx="4">
                  <c:v>2.4</c:v>
                </c:pt>
              </c:numCache>
            </c:numRef>
          </c:val>
          <c:smooth val="0"/>
        </c:ser>
        <c:ser>
          <c:idx val="2"/>
          <c:order val="1"/>
          <c:tx>
            <c:strRef>
              <c:f>'[NOTESDUE - Q3 FY 2020  Apr-Jun.xlsx]Fed projection'!$K$16</c:f>
              <c:strCache>
                <c:ptCount val="1"/>
                <c:pt idx="0">
                  <c:v>December 2019 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'[NOTESDUE - Q3 FY 2020  Apr-Jun.xlsx]Fed projection'!$L$10:$P$10</c:f>
              <c:strCache>
                <c:ptCount val="5"/>
                <c:pt idx="0">
                  <c:v>Current Rate</c:v>
                </c:pt>
                <c:pt idx="1">
                  <c:v>2020</c:v>
                </c:pt>
                <c:pt idx="2">
                  <c:v>2021</c:v>
                </c:pt>
                <c:pt idx="3">
                  <c:v>2022</c:v>
                </c:pt>
                <c:pt idx="4">
                  <c:v>Long run</c:v>
                </c:pt>
              </c:strCache>
            </c:strRef>
          </c:cat>
          <c:val>
            <c:numRef>
              <c:f>'[NOTESDUE - Q3 FY 2020  Apr-Jun.xlsx]Fed projection'!$L$16:$P$16</c:f>
              <c:numCache>
                <c:formatCode>General</c:formatCode>
                <c:ptCount val="5"/>
                <c:pt idx="0" formatCode="0.00">
                  <c:v>0.125</c:v>
                </c:pt>
                <c:pt idx="1">
                  <c:v>1.75</c:v>
                </c:pt>
                <c:pt idx="2">
                  <c:v>1.85</c:v>
                </c:pt>
                <c:pt idx="3">
                  <c:v>2.25</c:v>
                </c:pt>
                <c:pt idx="4">
                  <c:v>2.5999999999999996</c:v>
                </c:pt>
              </c:numCache>
            </c:numRef>
          </c:val>
          <c:smooth val="0"/>
        </c:ser>
        <c:dLbls>
          <c:showLegendKey val="0"/>
          <c:showVal val="0"/>
          <c:showCatName val="0"/>
          <c:showSerName val="0"/>
          <c:showPercent val="0"/>
          <c:showBubbleSize val="0"/>
        </c:dLbls>
        <c:marker val="1"/>
        <c:smooth val="0"/>
        <c:axId val="148995608"/>
        <c:axId val="148996000"/>
      </c:lineChart>
      <c:catAx>
        <c:axId val="148995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8996000"/>
        <c:crosses val="autoZero"/>
        <c:auto val="1"/>
        <c:lblAlgn val="ctr"/>
        <c:lblOffset val="100"/>
        <c:noMultiLvlLbl val="0"/>
      </c:catAx>
      <c:valAx>
        <c:axId val="148996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8995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b="1" i="0" baseline="0">
                <a:effectLst>
                  <a:outerShdw blurRad="50800" dist="38100" dir="5400000" algn="t" rotWithShape="0">
                    <a:srgbClr val="000000">
                      <a:alpha val="40000"/>
                    </a:srgbClr>
                  </a:outerShdw>
                </a:effectLst>
              </a:rPr>
              <a:t>General Fund Projections for Revenue, Expenditures, &amp; Fund Balance</a:t>
            </a:r>
            <a:endParaRPr lang="en-US">
              <a:effectLst/>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Graph!$D$6</c:f>
              <c:strCache>
                <c:ptCount val="1"/>
                <c:pt idx="0">
                  <c:v>Revenues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Graph!$C$7:$C$13</c:f>
              <c:strCache>
                <c:ptCount val="7"/>
                <c:pt idx="0">
                  <c:v>2018-19</c:v>
                </c:pt>
                <c:pt idx="1">
                  <c:v>2019-20</c:v>
                </c:pt>
                <c:pt idx="2">
                  <c:v>2020-21</c:v>
                </c:pt>
                <c:pt idx="3">
                  <c:v>2021-22</c:v>
                </c:pt>
                <c:pt idx="4">
                  <c:v>2022-23</c:v>
                </c:pt>
                <c:pt idx="5">
                  <c:v>2023-24</c:v>
                </c:pt>
                <c:pt idx="6">
                  <c:v>2024-25</c:v>
                </c:pt>
              </c:strCache>
            </c:strRef>
          </c:cat>
          <c:val>
            <c:numRef>
              <c:f>Graph!$D$7:$D$13</c:f>
              <c:numCache>
                <c:formatCode>#,##0_);[Red]\(#,##0\)</c:formatCode>
                <c:ptCount val="7"/>
                <c:pt idx="0" formatCode="&quot;$&quot;#,##0_);[Red]\(&quot;$&quot;#,##0\)">
                  <c:v>80014542</c:v>
                </c:pt>
                <c:pt idx="1">
                  <c:v>67107993.299803853</c:v>
                </c:pt>
                <c:pt idx="2">
                  <c:v>58328024</c:v>
                </c:pt>
                <c:pt idx="3">
                  <c:v>77036779.923989996</c:v>
                </c:pt>
                <c:pt idx="4">
                  <c:v>78622452.083349794</c:v>
                </c:pt>
                <c:pt idx="5">
                  <c:v>80220799.282723203</c:v>
                </c:pt>
                <c:pt idx="6">
                  <c:v>81859886.733315259</c:v>
                </c:pt>
              </c:numCache>
            </c:numRef>
          </c:val>
        </c:ser>
        <c:ser>
          <c:idx val="1"/>
          <c:order val="1"/>
          <c:tx>
            <c:strRef>
              <c:f>Graph!$E$6</c:f>
              <c:strCache>
                <c:ptCount val="1"/>
                <c:pt idx="0">
                  <c:v>Appropriations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Graph!$C$7:$C$13</c:f>
              <c:strCache>
                <c:ptCount val="7"/>
                <c:pt idx="0">
                  <c:v>2018-19</c:v>
                </c:pt>
                <c:pt idx="1">
                  <c:v>2019-20</c:v>
                </c:pt>
                <c:pt idx="2">
                  <c:v>2020-21</c:v>
                </c:pt>
                <c:pt idx="3">
                  <c:v>2021-22</c:v>
                </c:pt>
                <c:pt idx="4">
                  <c:v>2022-23</c:v>
                </c:pt>
                <c:pt idx="5">
                  <c:v>2023-24</c:v>
                </c:pt>
                <c:pt idx="6">
                  <c:v>2024-25</c:v>
                </c:pt>
              </c:strCache>
            </c:strRef>
          </c:cat>
          <c:val>
            <c:numRef>
              <c:f>Graph!$E$7:$E$13</c:f>
              <c:numCache>
                <c:formatCode>#,##0_);[Red]\(#,##0\)</c:formatCode>
                <c:ptCount val="7"/>
                <c:pt idx="0">
                  <c:v>78056312</c:v>
                </c:pt>
                <c:pt idx="1">
                  <c:v>74595883</c:v>
                </c:pt>
                <c:pt idx="2">
                  <c:v>59462213</c:v>
                </c:pt>
                <c:pt idx="3">
                  <c:v>80089122.1259</c:v>
                </c:pt>
                <c:pt idx="4">
                  <c:v>82945245.866895005</c:v>
                </c:pt>
                <c:pt idx="5">
                  <c:v>85921209.147633761</c:v>
                </c:pt>
                <c:pt idx="6">
                  <c:v>88100603.757776737</c:v>
                </c:pt>
              </c:numCache>
            </c:numRef>
          </c:val>
        </c:ser>
        <c:dLbls>
          <c:showLegendKey val="0"/>
          <c:showVal val="0"/>
          <c:showCatName val="0"/>
          <c:showSerName val="0"/>
          <c:showPercent val="0"/>
          <c:showBubbleSize val="0"/>
        </c:dLbls>
        <c:gapWidth val="150"/>
        <c:axId val="303134536"/>
        <c:axId val="303134928"/>
      </c:barChart>
      <c:lineChart>
        <c:grouping val="standard"/>
        <c:varyColors val="0"/>
        <c:ser>
          <c:idx val="2"/>
          <c:order val="2"/>
          <c:tx>
            <c:strRef>
              <c:f>Graph!$F$6</c:f>
              <c:strCache>
                <c:ptCount val="1"/>
                <c:pt idx="0">
                  <c:v>Fund Balance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Graph!$C$7:$C$13</c:f>
              <c:strCache>
                <c:ptCount val="7"/>
                <c:pt idx="0">
                  <c:v>2018-19</c:v>
                </c:pt>
                <c:pt idx="1">
                  <c:v>2019-20</c:v>
                </c:pt>
                <c:pt idx="2">
                  <c:v>2020-21</c:v>
                </c:pt>
                <c:pt idx="3">
                  <c:v>2021-22</c:v>
                </c:pt>
                <c:pt idx="4">
                  <c:v>2022-23</c:v>
                </c:pt>
                <c:pt idx="5">
                  <c:v>2023-24</c:v>
                </c:pt>
                <c:pt idx="6">
                  <c:v>2024-25</c:v>
                </c:pt>
              </c:strCache>
            </c:strRef>
          </c:cat>
          <c:val>
            <c:numRef>
              <c:f>Graph!$F$7:$F$13</c:f>
              <c:numCache>
                <c:formatCode>#,##0</c:formatCode>
                <c:ptCount val="7"/>
                <c:pt idx="0" formatCode="&quot;$&quot;#,##0">
                  <c:v>22298953</c:v>
                </c:pt>
                <c:pt idx="1">
                  <c:v>16811063.299803853</c:v>
                </c:pt>
                <c:pt idx="2">
                  <c:v>15676874.299803853</c:v>
                </c:pt>
                <c:pt idx="3">
                  <c:v>12624532.097893849</c:v>
                </c:pt>
                <c:pt idx="4">
                  <c:v>8301738.3143486381</c:v>
                </c:pt>
                <c:pt idx="5">
                  <c:v>2601328.4494380802</c:v>
                </c:pt>
                <c:pt idx="6">
                  <c:v>-3639388.5750233978</c:v>
                </c:pt>
              </c:numCache>
            </c:numRef>
          </c:val>
          <c:smooth val="0"/>
        </c:ser>
        <c:ser>
          <c:idx val="3"/>
          <c:order val="3"/>
          <c:tx>
            <c:strRef>
              <c:f>Graph!$G$6</c:f>
              <c:strCache>
                <c:ptCount val="1"/>
                <c:pt idx="0">
                  <c:v>16.66% reserve</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f>Graph!$C$7:$C$13</c:f>
              <c:strCache>
                <c:ptCount val="7"/>
                <c:pt idx="0">
                  <c:v>2018-19</c:v>
                </c:pt>
                <c:pt idx="1">
                  <c:v>2019-20</c:v>
                </c:pt>
                <c:pt idx="2">
                  <c:v>2020-21</c:v>
                </c:pt>
                <c:pt idx="3">
                  <c:v>2021-22</c:v>
                </c:pt>
                <c:pt idx="4">
                  <c:v>2022-23</c:v>
                </c:pt>
                <c:pt idx="5">
                  <c:v>2023-24</c:v>
                </c:pt>
                <c:pt idx="6">
                  <c:v>2024-25</c:v>
                </c:pt>
              </c:strCache>
            </c:strRef>
          </c:cat>
          <c:val>
            <c:numRef>
              <c:f>Graph!$G$7:$G$13</c:f>
              <c:numCache>
                <c:formatCode>#,##0_);[Red]\(#,##0\)</c:formatCode>
                <c:ptCount val="7"/>
                <c:pt idx="0">
                  <c:v>12956700.37792</c:v>
                </c:pt>
                <c:pt idx="1">
                  <c:v>12432149.860780001</c:v>
                </c:pt>
                <c:pt idx="2">
                  <c:v>9909972.4185799994</c:v>
                </c:pt>
                <c:pt idx="3">
                  <c:v>13347653.093502494</c:v>
                </c:pt>
                <c:pt idx="4">
                  <c:v>13823654.676176721</c:v>
                </c:pt>
                <c:pt idx="5">
                  <c:v>14319628.716544643</c:v>
                </c:pt>
                <c:pt idx="6">
                  <c:v>14682846.622271072</c:v>
                </c:pt>
              </c:numCache>
            </c:numRef>
          </c:val>
          <c:smooth val="0"/>
        </c:ser>
        <c:dLbls>
          <c:showLegendKey val="0"/>
          <c:showVal val="0"/>
          <c:showCatName val="0"/>
          <c:showSerName val="0"/>
          <c:showPercent val="0"/>
          <c:showBubbleSize val="0"/>
        </c:dLbls>
        <c:marker val="1"/>
        <c:smooth val="0"/>
        <c:axId val="303135712"/>
        <c:axId val="303135320"/>
      </c:lineChart>
      <c:catAx>
        <c:axId val="30313453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03134928"/>
        <c:crosses val="autoZero"/>
        <c:auto val="1"/>
        <c:lblAlgn val="ctr"/>
        <c:lblOffset val="100"/>
        <c:noMultiLvlLbl val="0"/>
      </c:catAx>
      <c:valAx>
        <c:axId val="303134928"/>
        <c:scaling>
          <c:orientation val="minMax"/>
        </c:scaling>
        <c:delete val="0"/>
        <c:axPos val="l"/>
        <c:majorGridlines>
          <c:spPr>
            <a:ln w="9525" cap="flat" cmpd="sng" algn="ctr">
              <a:solidFill>
                <a:schemeClr val="lt1">
                  <a:lumMod val="95000"/>
                  <a:alpha val="10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03134536"/>
        <c:crosses val="autoZero"/>
        <c:crossBetween val="between"/>
      </c:valAx>
      <c:valAx>
        <c:axId val="303135320"/>
        <c:scaling>
          <c:orientation val="minMax"/>
        </c:scaling>
        <c:delete val="0"/>
        <c:axPos val="r"/>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03135712"/>
        <c:crosses val="max"/>
        <c:crossBetween val="between"/>
      </c:valAx>
      <c:catAx>
        <c:axId val="303135712"/>
        <c:scaling>
          <c:orientation val="minMax"/>
        </c:scaling>
        <c:delete val="1"/>
        <c:axPos val="b"/>
        <c:numFmt formatCode="General" sourceLinked="1"/>
        <c:majorTickMark val="none"/>
        <c:minorTickMark val="none"/>
        <c:tickLblPos val="nextTo"/>
        <c:crossAx val="3031353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0.34027</cdr:x>
      <cdr:y>0.25337</cdr:y>
    </cdr:from>
    <cdr:to>
      <cdr:x>0.34175</cdr:x>
      <cdr:y>0.81409</cdr:y>
    </cdr:to>
    <cdr:cxnSp macro="">
      <cdr:nvCxnSpPr>
        <cdr:cNvPr id="5" name="Straight Connector 4"/>
        <cdr:cNvCxnSpPr/>
      </cdr:nvCxnSpPr>
      <cdr:spPr>
        <a:xfrm xmlns:a="http://schemas.openxmlformats.org/drawingml/2006/main">
          <a:off x="2181224" y="804863"/>
          <a:ext cx="9525" cy="1781175"/>
        </a:xfrm>
        <a:prstGeom xmlns:a="http://schemas.openxmlformats.org/drawingml/2006/main" prst="line">
          <a:avLst/>
        </a:prstGeom>
        <a:ln xmlns:a="http://schemas.openxmlformats.org/drawingml/2006/main">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9" tIns="45719" rIns="91439" bIns="45719"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9" tIns="45719" rIns="91439" bIns="45719" rtlCol="0"/>
          <a:lstStyle>
            <a:lvl1pPr algn="r">
              <a:defRPr sz="1200"/>
            </a:lvl1pPr>
          </a:lstStyle>
          <a:p>
            <a:fld id="{2F3848A3-F30F-44C3-8481-1829CDB1173F}" type="datetimeFigureOut">
              <a:rPr lang="en-US" smtClean="0"/>
              <a:pPr/>
              <a:t>8/5/2020</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39" tIns="45719" rIns="91439"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9" tIns="45719" rIns="91439" bIns="45719" rtlCol="0" anchor="b"/>
          <a:lstStyle>
            <a:lvl1pPr algn="r">
              <a:defRPr sz="1200"/>
            </a:lvl1pPr>
          </a:lstStyle>
          <a:p>
            <a:fld id="{29781BBF-FDFA-488A-B80C-1C6DB0C99947}" type="slidenum">
              <a:rPr lang="en-US" smtClean="0"/>
              <a:pPr/>
              <a:t>‹#›</a:t>
            </a:fld>
            <a:endParaRPr lang="en-US"/>
          </a:p>
        </p:txBody>
      </p:sp>
    </p:spTree>
    <p:extLst>
      <p:ext uri="{BB962C8B-B14F-4D97-AF65-F5344CB8AC3E}">
        <p14:creationId xmlns:p14="http://schemas.microsoft.com/office/powerpoint/2010/main" val="27688346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9" tIns="45719" rIns="91439" bIns="45719"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39" tIns="45719" rIns="91439" bIns="45719" rtlCol="0"/>
          <a:lstStyle>
            <a:lvl1pPr algn="r">
              <a:defRPr sz="1200"/>
            </a:lvl1pPr>
          </a:lstStyle>
          <a:p>
            <a:fld id="{AF37425B-1210-4BA1-9DFA-4A2035B3AE44}" type="datetimeFigureOut">
              <a:rPr lang="en-US" smtClean="0"/>
              <a:pPr/>
              <a:t>8/5/2020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9" tIns="45719" rIns="91439" bIns="45719" rtlCol="0" anchor="ctr"/>
          <a:lstStyle/>
          <a:p>
            <a:endParaRPr lang="en-US"/>
          </a:p>
        </p:txBody>
      </p:sp>
      <p:sp>
        <p:nvSpPr>
          <p:cNvPr id="5" name="Notes Placeholder 4"/>
          <p:cNvSpPr>
            <a:spLocks noGrp="1"/>
          </p:cNvSpPr>
          <p:nvPr>
            <p:ph type="body" sz="quarter" idx="3"/>
          </p:nvPr>
        </p:nvSpPr>
        <p:spPr>
          <a:xfrm>
            <a:off x="701675" y="4416430"/>
            <a:ext cx="5607050" cy="4183063"/>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39" tIns="45719" rIns="91439"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39" tIns="45719" rIns="91439" bIns="45719" rtlCol="0" anchor="b"/>
          <a:lstStyle>
            <a:lvl1pPr algn="r">
              <a:defRPr sz="1200"/>
            </a:lvl1pPr>
          </a:lstStyle>
          <a:p>
            <a:fld id="{CE340710-E11E-49AF-B8CA-DC3766A36DF9}" type="slidenum">
              <a:rPr lang="en-US" smtClean="0"/>
              <a:pPr/>
              <a:t>‹#›</a:t>
            </a:fld>
            <a:endParaRPr lang="en-US"/>
          </a:p>
        </p:txBody>
      </p:sp>
    </p:spTree>
    <p:extLst>
      <p:ext uri="{BB962C8B-B14F-4D97-AF65-F5344CB8AC3E}">
        <p14:creationId xmlns:p14="http://schemas.microsoft.com/office/powerpoint/2010/main" val="9885688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Updated Jan. 9,</a:t>
            </a:r>
            <a:r>
              <a:rPr lang="en-US" baseline="0" dirty="0" smtClean="0"/>
              <a:t> 2017</a:t>
            </a:r>
            <a:endParaRPr lang="en-US" dirty="0"/>
          </a:p>
        </p:txBody>
      </p:sp>
    </p:spTree>
    <p:extLst>
      <p:ext uri="{BB962C8B-B14F-4D97-AF65-F5344CB8AC3E}">
        <p14:creationId xmlns:p14="http://schemas.microsoft.com/office/powerpoint/2010/main" val="478891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txBox="1">
            <a:spLocks noGrp="1"/>
          </p:cNvSpPr>
          <p:nvPr>
            <p:ph type="body" sz="quarter" idx="1"/>
          </p:nvPr>
        </p:nvSpPr>
        <p:spPr/>
        <p:txBody>
          <a:bodyPr/>
          <a:lstStyle/>
          <a:p>
            <a:endParaRPr lang="en-US" dirty="0"/>
          </a:p>
        </p:txBody>
      </p:sp>
      <p:sp>
        <p:nvSpPr>
          <p:cNvPr id="4" name="Slide Number Placeholder 3"/>
          <p:cNvSpPr txBox="1"/>
          <p:nvPr/>
        </p:nvSpPr>
        <p:spPr>
          <a:xfrm>
            <a:off x="3970339" y="8829674"/>
            <a:ext cx="3038477" cy="465142"/>
          </a:xfrm>
          <a:prstGeom prst="rect">
            <a:avLst/>
          </a:prstGeom>
          <a:noFill/>
          <a:ln cap="flat">
            <a:noFill/>
          </a:ln>
        </p:spPr>
        <p:txBody>
          <a:bodyPr vert="horz" wrap="square" lIns="91439" tIns="45719" rIns="91439" bIns="45719" anchor="b" anchorCtr="0" compatLnSpc="1">
            <a:noAutofit/>
          </a:bodyPr>
          <a:lstStyle/>
          <a:p>
            <a:pPr algn="r" defTabSz="914384">
              <a:defRPr sz="1800" b="0" i="0" u="none" strike="noStrike" kern="0" cap="none" spc="0" baseline="0">
                <a:solidFill>
                  <a:srgbClr val="000000"/>
                </a:solidFill>
                <a:uFillTx/>
              </a:defRPr>
            </a:pPr>
            <a:fld id="{B1A2F45A-B6FC-4EC4-866E-9B02810AA92E}" type="slidenum">
              <a:pPr algn="r" defTabSz="914384">
                <a:defRPr sz="1800" b="0" i="0" u="none" strike="noStrike" kern="0" cap="none" spc="0" baseline="0">
                  <a:solidFill>
                    <a:srgbClr val="000000"/>
                  </a:solidFill>
                  <a:uFillTx/>
                </a:defRPr>
              </a:pPr>
              <a:t>10</a:t>
            </a:fld>
            <a:endParaRPr lang="en-US" sz="1200">
              <a:solidFill>
                <a:srgbClr val="000000"/>
              </a:solidFill>
              <a:latin typeface="Calibri"/>
              <a:ea typeface=""/>
              <a:cs typeface=""/>
            </a:endParaRPr>
          </a:p>
        </p:txBody>
      </p:sp>
    </p:spTree>
    <p:extLst>
      <p:ext uri="{BB962C8B-B14F-4D97-AF65-F5344CB8AC3E}">
        <p14:creationId xmlns:p14="http://schemas.microsoft.com/office/powerpoint/2010/main" val="3620851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339" y="8829674"/>
            <a:ext cx="3038477" cy="465142"/>
          </a:xfrm>
          <a:prstGeom prst="rect">
            <a:avLst/>
          </a:prstGeom>
          <a:noFill/>
          <a:ln cap="flat">
            <a:noFill/>
          </a:ln>
        </p:spPr>
        <p:txBody>
          <a:bodyPr vert="horz" wrap="square" lIns="91439" tIns="45719" rIns="91439" bIns="45719" anchor="b" anchorCtr="0" compatLnSpc="1">
            <a:noAutofit/>
          </a:bodyPr>
          <a:lstStyle/>
          <a:p>
            <a:pPr algn="r" defTabSz="914384">
              <a:defRPr sz="1800" b="0" i="0" u="none" strike="noStrike" kern="0" cap="none" spc="0" baseline="0">
                <a:solidFill>
                  <a:srgbClr val="000000"/>
                </a:solidFill>
                <a:uFillTx/>
              </a:defRPr>
            </a:pPr>
            <a:fld id="{C0DB6C82-A3F1-4D03-87F1-0BFA43B1E917}" type="slidenum">
              <a:pPr algn="r" defTabSz="914384">
                <a:defRPr sz="1800" b="0" i="0" u="none" strike="noStrike" kern="0" cap="none" spc="0" baseline="0">
                  <a:solidFill>
                    <a:srgbClr val="000000"/>
                  </a:solidFill>
                  <a:uFillTx/>
                </a:defRPr>
              </a:pPr>
              <a:t>11</a:t>
            </a:fld>
            <a:endParaRPr lang="en-US" sz="1200">
              <a:solidFill>
                <a:srgbClr val="000000"/>
              </a:solidFill>
              <a:latin typeface="Calibri"/>
              <a:ea typeface=""/>
              <a:cs typeface=""/>
            </a:endParaRPr>
          </a:p>
        </p:txBody>
      </p:sp>
    </p:spTree>
    <p:extLst>
      <p:ext uri="{BB962C8B-B14F-4D97-AF65-F5344CB8AC3E}">
        <p14:creationId xmlns:p14="http://schemas.microsoft.com/office/powerpoint/2010/main" val="148696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339" y="8829674"/>
            <a:ext cx="3038477" cy="465142"/>
          </a:xfrm>
          <a:prstGeom prst="rect">
            <a:avLst/>
          </a:prstGeom>
          <a:noFill/>
          <a:ln cap="flat">
            <a:noFill/>
          </a:ln>
        </p:spPr>
        <p:txBody>
          <a:bodyPr vert="horz" wrap="square" lIns="91439" tIns="45719" rIns="91439" bIns="45719" anchor="b" anchorCtr="0" compatLnSpc="1">
            <a:noAutofit/>
          </a:bodyPr>
          <a:lstStyle/>
          <a:p>
            <a:pPr algn="r" defTabSz="914384">
              <a:defRPr sz="1800" b="0" i="0" u="none" strike="noStrike" kern="0" cap="none" spc="0" baseline="0">
                <a:solidFill>
                  <a:srgbClr val="000000"/>
                </a:solidFill>
                <a:uFillTx/>
              </a:defRPr>
            </a:pPr>
            <a:fld id="{628579D6-E8D8-4AF3-98AB-98457FDD680D}" type="slidenum">
              <a:pPr algn="r" defTabSz="914384">
                <a:defRPr sz="1800" b="0" i="0" u="none" strike="noStrike" kern="0" cap="none" spc="0" baseline="0">
                  <a:solidFill>
                    <a:srgbClr val="000000"/>
                  </a:solidFill>
                  <a:uFillTx/>
                </a:defRPr>
              </a:pPr>
              <a:t>12</a:t>
            </a:fld>
            <a:endParaRPr lang="en-US" sz="1200">
              <a:solidFill>
                <a:srgbClr val="000000"/>
              </a:solidFill>
              <a:latin typeface="Calibri"/>
              <a:ea typeface=""/>
              <a:cs typeface=""/>
            </a:endParaRPr>
          </a:p>
        </p:txBody>
      </p:sp>
    </p:spTree>
    <p:extLst>
      <p:ext uri="{BB962C8B-B14F-4D97-AF65-F5344CB8AC3E}">
        <p14:creationId xmlns:p14="http://schemas.microsoft.com/office/powerpoint/2010/main" val="2814717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txBox="1">
            <a:spLocks noGrp="1"/>
          </p:cNvSpPr>
          <p:nvPr>
            <p:ph type="body" sz="quarter" idx="1"/>
          </p:nvPr>
        </p:nvSpPr>
        <p:spPr/>
        <p:txBody>
          <a:bodyPr/>
          <a:lstStyle/>
          <a:p>
            <a:endParaRPr lang="en-US" dirty="0"/>
          </a:p>
        </p:txBody>
      </p:sp>
      <p:sp>
        <p:nvSpPr>
          <p:cNvPr id="4" name="Slide Number Placeholder 3"/>
          <p:cNvSpPr txBox="1"/>
          <p:nvPr/>
        </p:nvSpPr>
        <p:spPr>
          <a:xfrm>
            <a:off x="3970339" y="8829674"/>
            <a:ext cx="3038477" cy="465142"/>
          </a:xfrm>
          <a:prstGeom prst="rect">
            <a:avLst/>
          </a:prstGeom>
          <a:noFill/>
          <a:ln cap="flat">
            <a:noFill/>
          </a:ln>
        </p:spPr>
        <p:txBody>
          <a:bodyPr vert="horz" wrap="square" lIns="91439" tIns="45719" rIns="91439" bIns="45719" anchor="b" anchorCtr="0" compatLnSpc="1">
            <a:noAutofit/>
          </a:bodyPr>
          <a:lstStyle/>
          <a:p>
            <a:pPr algn="r" defTabSz="914384">
              <a:defRPr sz="1800" b="0" i="0" u="none" strike="noStrike" kern="0" cap="none" spc="0" baseline="0">
                <a:solidFill>
                  <a:srgbClr val="000000"/>
                </a:solidFill>
                <a:uFillTx/>
              </a:defRPr>
            </a:pPr>
            <a:fld id="{1BE6B3D0-06E8-4EE0-B434-F59F7825B568}" type="slidenum">
              <a:pPr algn="r" defTabSz="914384">
                <a:defRPr sz="1800" b="0" i="0" u="none" strike="noStrike" kern="0" cap="none" spc="0" baseline="0">
                  <a:solidFill>
                    <a:srgbClr val="000000"/>
                  </a:solidFill>
                  <a:uFillTx/>
                </a:defRPr>
              </a:pPr>
              <a:t>13</a:t>
            </a:fld>
            <a:endParaRPr lang="en-US" sz="1200">
              <a:solidFill>
                <a:srgbClr val="000000"/>
              </a:solidFill>
              <a:latin typeface="Calibri"/>
              <a:ea typeface=""/>
              <a:cs typeface=""/>
            </a:endParaRPr>
          </a:p>
        </p:txBody>
      </p:sp>
    </p:spTree>
    <p:extLst>
      <p:ext uri="{BB962C8B-B14F-4D97-AF65-F5344CB8AC3E}">
        <p14:creationId xmlns:p14="http://schemas.microsoft.com/office/powerpoint/2010/main" val="1134983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a:t>
            </a:r>
          </a:p>
        </p:txBody>
      </p:sp>
    </p:spTree>
    <p:extLst>
      <p:ext uri="{BB962C8B-B14F-4D97-AF65-F5344CB8AC3E}">
        <p14:creationId xmlns:p14="http://schemas.microsoft.com/office/powerpoint/2010/main" val="2457730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0680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9306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669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1957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4384" eaLnBrk="0" fontAlgn="base" hangingPunct="0">
              <a:lnSpc>
                <a:spcPct val="150000"/>
              </a:lnSpc>
              <a:spcBef>
                <a:spcPct val="30000"/>
              </a:spcBef>
              <a:spcAft>
                <a:spcPts val="600"/>
              </a:spcAft>
              <a:defRPr/>
            </a:pPr>
            <a:r>
              <a:rPr lang="en-US" dirty="0">
                <a:ea typeface="ヒラギノ角ゴ Pro W3" charset="-128"/>
                <a:cs typeface="ヒラギノ角ゴ Pro W3"/>
              </a:rPr>
              <a:t>To better understand the impacts of COVID-19 on the General Fund, and the necessary corrective steps to ensure that FY 2019-20 budget remains balanced by fiscal year-end, staff did a thorough review and analysis of both revenues and expenditures.   Staff analyzed three different scenarios based on the timing of the peak of the virus and beginning of the economic recovery.  Each scenario assumes a time separation of three months as follows: </a:t>
            </a:r>
          </a:p>
          <a:p>
            <a:pPr defTabSz="914384" eaLnBrk="0" fontAlgn="base" hangingPunct="0">
              <a:lnSpc>
                <a:spcPct val="150000"/>
              </a:lnSpc>
              <a:spcBef>
                <a:spcPct val="30000"/>
              </a:spcBef>
              <a:spcAft>
                <a:spcPts val="600"/>
              </a:spcAft>
              <a:defRPr/>
            </a:pPr>
            <a:endParaRPr lang="en-US" dirty="0">
              <a:ea typeface="ヒラギノ角ゴ Pro W3" charset="-128"/>
              <a:cs typeface="ヒラギノ角ゴ Pro W3"/>
            </a:endParaRPr>
          </a:p>
          <a:p>
            <a:pPr lvl="0"/>
            <a:r>
              <a:rPr lang="en-US" sz="1800" b="1" dirty="0"/>
              <a:t>Scenario One:  Virus peaks in May 2020 &amp; Recovery slowly starts in July 2020</a:t>
            </a:r>
            <a:endParaRPr lang="en-US" sz="1800" dirty="0"/>
          </a:p>
          <a:p>
            <a:pPr marL="457191" lvl="1"/>
            <a:r>
              <a:rPr lang="en-US" sz="1800" dirty="0"/>
              <a:t>The General Fund is projected to experience a $9.6 million (or 12%) revenue loss for the current FY. </a:t>
            </a:r>
          </a:p>
          <a:p>
            <a:pPr defTabSz="914384" eaLnBrk="0" fontAlgn="base" hangingPunct="0">
              <a:lnSpc>
                <a:spcPct val="150000"/>
              </a:lnSpc>
              <a:spcBef>
                <a:spcPct val="30000"/>
              </a:spcBef>
              <a:spcAft>
                <a:spcPts val="600"/>
              </a:spcAft>
              <a:defRPr/>
            </a:pPr>
            <a:endParaRPr lang="en-US" dirty="0">
              <a:ea typeface="ヒラギノ角ゴ Pro W3" charset="-128"/>
              <a:cs typeface="ヒラギノ角ゴ Pro W3"/>
            </a:endParaRPr>
          </a:p>
          <a:p>
            <a:pPr>
              <a:lnSpc>
                <a:spcPct val="150000"/>
              </a:lnSpc>
              <a:spcAft>
                <a:spcPts val="600"/>
              </a:spcAft>
            </a:pPr>
            <a:endParaRPr lang="en-US" sz="1400" dirty="0">
              <a:ea typeface="ヒラギノ角ゴ Pro W3" charset="-128"/>
              <a:cs typeface="ヒラギノ角ゴ Pro W3"/>
            </a:endParaRPr>
          </a:p>
          <a:p>
            <a:pPr>
              <a:lnSpc>
                <a:spcPct val="150000"/>
              </a:lnSpc>
              <a:spcAft>
                <a:spcPts val="600"/>
              </a:spcAft>
            </a:pPr>
            <a:endParaRPr lang="en-US" sz="1400" dirty="0">
              <a:ea typeface="ヒラギノ角ゴ Pro W3" charset="-128"/>
            </a:endParaRPr>
          </a:p>
          <a:p>
            <a:r>
              <a:rPr lang="en-US" b="1" dirty="0">
                <a:ea typeface="ヒラギノ角ゴ Pro W3" charset="-128"/>
                <a:cs typeface="ヒラギノ角ゴ Pro W3"/>
              </a:rPr>
              <a:t>Economic Recovery Scenario Two:  FY 2019-2020 General Fund Budget Adjustments</a:t>
            </a:r>
            <a:r>
              <a:rPr lang="en-US" dirty="0">
                <a:ea typeface="ヒラギノ角ゴ Pro W3" charset="-128"/>
                <a:cs typeface="ヒラギノ角ゴ Pro W3"/>
              </a:rPr>
              <a:t>  </a:t>
            </a:r>
          </a:p>
          <a:p>
            <a:r>
              <a:rPr lang="x-none" dirty="0">
                <a:ea typeface="ヒラギノ角ゴ Pro W3" charset="-128"/>
                <a:cs typeface="ヒラギノ角ゴ Pro W3"/>
              </a:rPr>
              <a:t> </a:t>
            </a:r>
            <a:endParaRPr lang="en-US" dirty="0">
              <a:ea typeface="ヒラギノ角ゴ Pro W3" charset="-128"/>
              <a:cs typeface="ヒラギノ角ゴ Pro W3"/>
            </a:endParaRPr>
          </a:p>
          <a:p>
            <a:r>
              <a:rPr lang="en-US" dirty="0">
                <a:ea typeface="ヒラギノ角ゴ Pro W3" charset="-128"/>
                <a:cs typeface="ヒラギノ角ゴ Pro W3"/>
              </a:rPr>
              <a:t>If the State and/or Los Angeles County emergency orders are extended into June or July and/or the economic recovery doesn’t start until closer to October, then staff will return to City Council in late July with the recommendation to shift to Scenario Two budget reductions.  For the General Fund, total revenue losses would approach $15,200,000 and trigger up to $5,600,000 in additional FY 2019-2020 Budget appropriation reductions (including a reduction of six more positions). </a:t>
            </a:r>
          </a:p>
          <a:p>
            <a:endParaRPr lang="en-US" dirty="0">
              <a:ea typeface="ヒラギノ角ゴ Pro W3" charset="-128"/>
            </a:endParaRPr>
          </a:p>
          <a:p>
            <a:r>
              <a:rPr lang="en-US" b="1" dirty="0">
                <a:ea typeface="ヒラギノ角ゴ Pro W3" charset="-128"/>
                <a:cs typeface="ヒラギノ角ゴ Pro W3"/>
              </a:rPr>
              <a:t>Economic Recovery Scenario Three:  FY 2019-2020 General Fund Budget Adjustments</a:t>
            </a:r>
            <a:r>
              <a:rPr lang="en-US" dirty="0">
                <a:ea typeface="ヒラギノ角ゴ Pro W3" charset="-128"/>
                <a:cs typeface="ヒラギノ角ゴ Pro W3"/>
              </a:rPr>
              <a:t>  </a:t>
            </a:r>
          </a:p>
          <a:p>
            <a:r>
              <a:rPr lang="x-none" dirty="0">
                <a:ea typeface="ヒラギノ角ゴ Pro W3" charset="-128"/>
                <a:cs typeface="ヒラギノ角ゴ Pro W3"/>
              </a:rPr>
              <a:t> </a:t>
            </a:r>
            <a:endParaRPr lang="en-US" dirty="0">
              <a:ea typeface="ヒラギノ角ゴ Pro W3" charset="-128"/>
              <a:cs typeface="ヒラギノ角ゴ Pro W3"/>
            </a:endParaRPr>
          </a:p>
          <a:p>
            <a:r>
              <a:rPr lang="en-US" dirty="0">
                <a:ea typeface="ヒラギノ角ゴ Pro W3" charset="-128"/>
                <a:cs typeface="ヒラギノ角ゴ Pro W3"/>
              </a:rPr>
              <a:t>If the State and/or Los Angeles County emergency orders are extended through the end of fiscal year (through September 30, 2020) and/or the economic recovery doesn’t start until January 2021, then staff will return to City Council with the recommendation to shift to Scenario Three budget reductions.  For the General Fund, this may involve up to another $900,000 in additional FY 2019-2020 Budget appropriation reductions and potentially more significant reductions in FY 2020-2021.</a:t>
            </a:r>
          </a:p>
          <a:p>
            <a:endParaRPr lang="en-US" sz="1400" dirty="0"/>
          </a:p>
        </p:txBody>
      </p:sp>
    </p:spTree>
    <p:extLst>
      <p:ext uri="{BB962C8B-B14F-4D97-AF65-F5344CB8AC3E}">
        <p14:creationId xmlns:p14="http://schemas.microsoft.com/office/powerpoint/2010/main" val="97865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8845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5697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table represents the total GF revenue collected through the 1</a:t>
            </a:r>
            <a:r>
              <a:rPr lang="en-US" baseline="30000" dirty="0" smtClean="0"/>
              <a:t>st</a:t>
            </a:r>
            <a:r>
              <a:rPr lang="en-US" baseline="0" dirty="0" smtClean="0"/>
              <a:t> six months of the current FY, compared to the 1</a:t>
            </a:r>
            <a:r>
              <a:rPr lang="en-US" baseline="30000" dirty="0" smtClean="0"/>
              <a:t>st</a:t>
            </a:r>
            <a:r>
              <a:rPr lang="en-US" baseline="0" dirty="0" smtClean="0"/>
              <a:t> six months of the prior FY.  The revenues are trending very similar, with some key sources, such as T.O.T., trending higher in the current FY. </a:t>
            </a:r>
          </a:p>
          <a:p>
            <a:endParaRPr lang="en-US" baseline="0" dirty="0" smtClean="0"/>
          </a:p>
          <a:p>
            <a:r>
              <a:rPr lang="en-US" baseline="0" dirty="0" smtClean="0"/>
              <a:t>FY 2018-19 ended with $80.2M in GF revenue.  </a:t>
            </a:r>
          </a:p>
          <a:p>
            <a:endParaRPr lang="en-US" baseline="0" dirty="0" smtClean="0"/>
          </a:p>
          <a:p>
            <a:pPr rtl="0" eaLnBrk="1" fontAlgn="ctr" latinLnBrk="0" hangingPunct="1"/>
            <a:r>
              <a:rPr lang="en-US" dirty="0"/>
              <a:t>Transient Occupancy Tax</a:t>
            </a:r>
          </a:p>
          <a:p>
            <a:pPr rtl="0" eaLnBrk="1" fontAlgn="ctr" latinLnBrk="0" hangingPunct="1"/>
            <a:r>
              <a:rPr lang="en-US" dirty="0"/>
              <a:t>$9,059,660</a:t>
            </a:r>
          </a:p>
          <a:p>
            <a:pPr rtl="0" eaLnBrk="1" fontAlgn="ctr" latinLnBrk="0" hangingPunct="1"/>
            <a:r>
              <a:rPr lang="en-US" dirty="0"/>
              <a:t>$6,126,758</a:t>
            </a:r>
          </a:p>
          <a:p>
            <a:pPr rtl="0" eaLnBrk="1" fontAlgn="ctr" latinLnBrk="0" hangingPunct="1"/>
            <a:r>
              <a:rPr lang="en-US" dirty="0"/>
              <a:t>67%</a:t>
            </a:r>
          </a:p>
          <a:p>
            <a:pPr rtl="0" eaLnBrk="1" fontAlgn="ctr" latinLnBrk="0" hangingPunct="1"/>
            <a:r>
              <a:rPr lang="en-US" dirty="0"/>
              <a:t>$8,412,590</a:t>
            </a:r>
          </a:p>
          <a:p>
            <a:endParaRPr lang="en-US" baseline="0" dirty="0" smtClean="0"/>
          </a:p>
          <a:p>
            <a:endParaRPr lang="en-US" baseline="0" dirty="0" smtClean="0"/>
          </a:p>
        </p:txBody>
      </p:sp>
    </p:spTree>
    <p:extLst>
      <p:ext uri="{BB962C8B-B14F-4D97-AF65-F5344CB8AC3E}">
        <p14:creationId xmlns:p14="http://schemas.microsoft.com/office/powerpoint/2010/main" val="2885372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b="1" dirty="0"/>
              <a:t> CLASSIFICATION </a:t>
            </a:r>
            <a:r>
              <a:rPr lang="en-US" dirty="0" smtClean="0"/>
              <a:t> </a:t>
            </a:r>
            <a:r>
              <a:rPr lang="en-US" b="1" dirty="0"/>
              <a:t> </a:t>
            </a:r>
            <a:r>
              <a:rPr lang="en-US" dirty="0" smtClean="0"/>
              <a:t> </a:t>
            </a:r>
            <a:r>
              <a:rPr lang="en-US" b="1" dirty="0"/>
              <a:t> </a:t>
            </a:r>
            <a:r>
              <a:rPr lang="en-US" dirty="0" smtClean="0"/>
              <a:t> </a:t>
            </a:r>
            <a:r>
              <a:rPr lang="en-US" b="1" dirty="0"/>
              <a:t> </a:t>
            </a:r>
            <a:r>
              <a:rPr lang="en-US" dirty="0" smtClean="0"/>
              <a:t> </a:t>
            </a:r>
            <a:r>
              <a:rPr lang="en-US" b="1" dirty="0"/>
              <a:t> </a:t>
            </a:r>
            <a:r>
              <a:rPr lang="en-US" dirty="0" smtClean="0"/>
              <a:t> </a:t>
            </a:r>
            <a:r>
              <a:rPr lang="en-US" b="1" dirty="0"/>
              <a:t> </a:t>
            </a:r>
            <a:r>
              <a:rPr lang="en-US" dirty="0" smtClean="0"/>
              <a:t> </a:t>
            </a:r>
            <a:r>
              <a:rPr lang="en-US" dirty="0"/>
              <a:t> 	</a:t>
            </a:r>
            <a:r>
              <a:rPr lang="en-US" b="1" dirty="0"/>
              <a:t> FY 2011/12 </a:t>
            </a:r>
            <a:r>
              <a:rPr lang="en-US" dirty="0" smtClean="0"/>
              <a:t> </a:t>
            </a:r>
            <a:r>
              <a:rPr lang="en-US" b="1" dirty="0"/>
              <a:t> FY 2012/13 	  </a:t>
            </a:r>
            <a:r>
              <a:rPr lang="en-US" dirty="0" smtClean="0"/>
              <a:t> </a:t>
            </a:r>
            <a:r>
              <a:rPr lang="en-US" b="1" dirty="0"/>
              <a:t> FY 2013/14     </a:t>
            </a:r>
            <a:r>
              <a:rPr lang="en-US" dirty="0" smtClean="0"/>
              <a:t> </a:t>
            </a:r>
            <a:r>
              <a:rPr lang="en-US" b="1" dirty="0"/>
              <a:t> FY 2014/15         </a:t>
            </a:r>
            <a:r>
              <a:rPr lang="en-US" dirty="0" smtClean="0"/>
              <a:t> </a:t>
            </a:r>
            <a:r>
              <a:rPr lang="en-US" b="1" dirty="0"/>
              <a:t> FY 2015/16 </a:t>
            </a:r>
            <a:r>
              <a:rPr lang="en-US" dirty="0" smtClean="0"/>
              <a:t> </a:t>
            </a:r>
            <a:r>
              <a:rPr lang="en-US" b="1" dirty="0"/>
              <a:t>   FY 2016/17 </a:t>
            </a:r>
            <a:r>
              <a:rPr lang="en-US" dirty="0" smtClean="0"/>
              <a:t> </a:t>
            </a:r>
          </a:p>
          <a:p>
            <a:r>
              <a:rPr lang="en-US" dirty="0"/>
              <a:t>Transient Occupancy Tax         4,735,585              5,156,080       5,964,403              5,423,972              7,597,007       9,600,000</a:t>
            </a:r>
            <a:r>
              <a:rPr lang="en-US" dirty="0" smtClean="0"/>
              <a:t> </a:t>
            </a:r>
          </a:p>
          <a:p>
            <a:endParaRPr lang="en-US" dirty="0" smtClean="0"/>
          </a:p>
          <a:p>
            <a:pPr>
              <a:defRPr/>
            </a:pPr>
            <a:r>
              <a:rPr lang="en-US" altLang="en-US" b="1" dirty="0" smtClean="0"/>
              <a:t>UUT = $7.2M budgeted in FY 2016-17, reduced by $410k for the mid-year presentation.</a:t>
            </a:r>
            <a:r>
              <a:rPr lang="en-US" altLang="en-US" b="1" baseline="0" dirty="0" smtClean="0"/>
              <a:t>  Trending to come in at $6.2M for year-end.  Peaked at $9M in FY 13-14 and have been declining since.</a:t>
            </a:r>
            <a:endParaRPr lang="en-US" altLang="en-US" b="1" dirty="0" smtClean="0"/>
          </a:p>
          <a:p>
            <a:pPr>
              <a:defRPr/>
            </a:pPr>
            <a:endParaRPr lang="en-US" altLang="en-US" b="1" dirty="0" smtClean="0"/>
          </a:p>
          <a:p>
            <a:pPr>
              <a:defRPr/>
            </a:pPr>
            <a:r>
              <a:rPr lang="en-US" altLang="en-US" b="1" dirty="0" smtClean="0"/>
              <a:t>Total operational budget represents a $1.4M increase from the prior year (less transfers out)  </a:t>
            </a:r>
          </a:p>
          <a:p>
            <a:pPr>
              <a:defRPr/>
            </a:pPr>
            <a:r>
              <a:rPr lang="en-US" altLang="en-US" b="1" dirty="0" smtClean="0"/>
              <a:t>Most departments reflect the status quo.  Large variances are in</a:t>
            </a:r>
            <a:r>
              <a:rPr lang="en-US" altLang="en-US" b="1" baseline="0" dirty="0" smtClean="0"/>
              <a:t> PD ~$700k (due to POA &amp; PSSEA new MOUs, escalating pension costs), Fire = $200k due to escalating pension costs,  $250k for IS (IS director budgeted only 50% last year, increase in software maintenance costs ~$50K due to implementation of new Tech, increase in training budget), $130k for Finance (Finance Manager budgeted for full year, step increases, and +$10k for travel &amp; training),  City Clerk $100k for elections, </a:t>
            </a:r>
            <a:endParaRPr lang="en-US" altLang="en-US" b="1" dirty="0" smtClean="0"/>
          </a:p>
          <a:p>
            <a:pPr>
              <a:defRPr/>
            </a:pPr>
            <a:endParaRPr lang="en-US" altLang="en-US" b="1" dirty="0" smtClean="0"/>
          </a:p>
          <a:p>
            <a:pPr>
              <a:defRPr/>
            </a:pPr>
            <a:r>
              <a:rPr lang="en-US" altLang="en-US" b="1" dirty="0" smtClean="0"/>
              <a:t>General Fund Revenue Budget</a:t>
            </a:r>
          </a:p>
          <a:p>
            <a:pPr>
              <a:defRPr/>
            </a:pPr>
            <a:r>
              <a:rPr lang="en-US" altLang="en-US" b="1" dirty="0" smtClean="0"/>
              <a:t>Increase of $4,608,429 over the FY 2015-16 adopted budget</a:t>
            </a:r>
          </a:p>
          <a:p>
            <a:pPr lvl="1">
              <a:defRPr/>
            </a:pPr>
            <a:r>
              <a:rPr lang="en-US" altLang="en-US" b="0" dirty="0" smtClean="0">
                <a:solidFill>
                  <a:schemeClr val="accent4"/>
                </a:solidFill>
              </a:rPr>
              <a:t>Transient Occupancy Tax – $3,490,600 increase</a:t>
            </a:r>
          </a:p>
          <a:p>
            <a:pPr lvl="1">
              <a:defRPr/>
            </a:pPr>
            <a:r>
              <a:rPr lang="en-US" altLang="en-US" b="0" dirty="0" smtClean="0">
                <a:solidFill>
                  <a:schemeClr val="accent4"/>
                </a:solidFill>
              </a:rPr>
              <a:t>Franchise Tax - $750,000 increase</a:t>
            </a:r>
          </a:p>
          <a:p>
            <a:pPr lvl="1">
              <a:defRPr/>
            </a:pPr>
            <a:r>
              <a:rPr lang="en-US" altLang="en-US" b="0" dirty="0" smtClean="0">
                <a:solidFill>
                  <a:schemeClr val="accent4"/>
                </a:solidFill>
              </a:rPr>
              <a:t>Tax Resolution Agreement (TRA) - $750,000 increase</a:t>
            </a:r>
          </a:p>
          <a:p>
            <a:pPr lvl="1">
              <a:defRPr/>
            </a:pPr>
            <a:r>
              <a:rPr lang="en-US" altLang="en-US" b="0" dirty="0" smtClean="0">
                <a:solidFill>
                  <a:schemeClr val="accent4"/>
                </a:solidFill>
              </a:rPr>
              <a:t>Other Revenue - $610,431 increase (one-time developer fees)</a:t>
            </a:r>
          </a:p>
          <a:p>
            <a:pPr lvl="1">
              <a:defRPr/>
            </a:pPr>
            <a:r>
              <a:rPr lang="en-US" altLang="en-US" b="0" dirty="0" smtClean="0">
                <a:solidFill>
                  <a:schemeClr val="accent4"/>
                </a:solidFill>
              </a:rPr>
              <a:t>Property Tax – $394,693 increase</a:t>
            </a:r>
          </a:p>
          <a:p>
            <a:pPr lvl="1">
              <a:defRPr/>
            </a:pPr>
            <a:r>
              <a:rPr lang="en-US" altLang="en-US" b="0" dirty="0" smtClean="0">
                <a:solidFill>
                  <a:schemeClr val="accent4"/>
                </a:solidFill>
              </a:rPr>
              <a:t>Business License Tax - $214,520 increase</a:t>
            </a:r>
          </a:p>
          <a:p>
            <a:pPr lvl="1">
              <a:defRPr/>
            </a:pPr>
            <a:r>
              <a:rPr lang="en-US" altLang="en-US" b="0" dirty="0" smtClean="0">
                <a:solidFill>
                  <a:schemeClr val="accent4"/>
                </a:solidFill>
              </a:rPr>
              <a:t>Utility Users’ Tax – $888,000 decrease</a:t>
            </a:r>
          </a:p>
          <a:p>
            <a:endParaRPr lang="en-US" dirty="0" smtClean="0"/>
          </a:p>
        </p:txBody>
      </p:sp>
    </p:spTree>
    <p:extLst>
      <p:ext uri="{BB962C8B-B14F-4D97-AF65-F5344CB8AC3E}">
        <p14:creationId xmlns:p14="http://schemas.microsoft.com/office/powerpoint/2010/main" val="3017537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kern="1200" dirty="0" smtClean="0">
                <a:solidFill>
                  <a:schemeClr val="tx1"/>
                </a:solidFill>
                <a:effectLst/>
                <a:latin typeface="+mn-lt"/>
                <a:ea typeface="ヒラギノ角ゴ Pro W3" charset="-128"/>
                <a:cs typeface="ヒラギノ角ゴ Pro W3"/>
              </a:rPr>
              <a:t>Water Utility Enterprise Fund</a:t>
            </a:r>
            <a:endParaRPr lang="en-US" sz="1200" kern="1200" dirty="0" smtClean="0">
              <a:solidFill>
                <a:schemeClr val="tx1"/>
              </a:solidFill>
              <a:effectLst/>
              <a:latin typeface="+mn-lt"/>
              <a:ea typeface="ヒラギノ角ゴ Pro W3" charset="-128"/>
              <a:cs typeface="ヒラギノ角ゴ Pro W3"/>
            </a:endParaRPr>
          </a:p>
          <a:p>
            <a:pPr lvl="1"/>
            <a:r>
              <a:rPr lang="en-US" sz="2200" dirty="0" smtClean="0"/>
              <a:t>3</a:t>
            </a:r>
            <a:r>
              <a:rPr lang="en-US" sz="2200" baseline="30000" dirty="0" smtClean="0"/>
              <a:t>rd</a:t>
            </a:r>
            <a:r>
              <a:rPr lang="en-US" sz="2200" dirty="0" smtClean="0"/>
              <a:t> quarter difference of $3.65M: timing of billing to Chevron for recycled water sales, timing of billing to residential and commercial properties for potable water sales, and a reduction of interest income earned on fund balance</a:t>
            </a:r>
          </a:p>
          <a:p>
            <a:pPr lvl="1"/>
            <a:endParaRPr lang="en-US" sz="2200" dirty="0" smtClean="0"/>
          </a:p>
          <a:p>
            <a:pPr lvl="1"/>
            <a:endParaRPr lang="en-US" sz="22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200" dirty="0" smtClean="0"/>
              <a:t>3</a:t>
            </a:r>
            <a:r>
              <a:rPr lang="en-US" sz="2200" baseline="30000" dirty="0" smtClean="0"/>
              <a:t>rd</a:t>
            </a:r>
            <a:r>
              <a:rPr lang="en-US" sz="2200" dirty="0" smtClean="0"/>
              <a:t> quarter difference of $3.5M: $1.3M less in CIP for FY 2019-20 and timing of West Basin bill for the purchase of water ($2.2M)</a:t>
            </a:r>
          </a:p>
          <a:p>
            <a:pPr lvl="1"/>
            <a:endParaRPr lang="en-US" sz="2200" dirty="0" smtClean="0"/>
          </a:p>
          <a:p>
            <a:pPr lvl="1"/>
            <a:endParaRPr lang="en-US" sz="2200" dirty="0" smtClean="0"/>
          </a:p>
          <a:p>
            <a:pPr lvl="1"/>
            <a:endParaRPr lang="en-US" sz="2200" dirty="0"/>
          </a:p>
        </p:txBody>
      </p:sp>
    </p:spTree>
    <p:extLst>
      <p:ext uri="{BB962C8B-B14F-4D97-AF65-F5344CB8AC3E}">
        <p14:creationId xmlns:p14="http://schemas.microsoft.com/office/powerpoint/2010/main" val="3977776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42950" lvl="2" indent="-342900">
              <a:buClrTx/>
              <a:buFontTx/>
              <a:buChar char="•"/>
            </a:pPr>
            <a:r>
              <a:rPr lang="en-US" sz="2000" dirty="0" smtClean="0"/>
              <a:t>3</a:t>
            </a:r>
            <a:r>
              <a:rPr lang="en-US" sz="2000" baseline="30000" dirty="0" smtClean="0"/>
              <a:t>rd</a:t>
            </a:r>
            <a:r>
              <a:rPr lang="en-US" sz="2000" dirty="0" smtClean="0"/>
              <a:t> quarter difference of $560K: $375k in developer fees (D.R. Horton) received in FY 2018-19, $125k increased interest income earned on fund balance, and timing of billings for $60k. </a:t>
            </a:r>
          </a:p>
          <a:p>
            <a:pPr marL="742950" lvl="2" indent="-342900">
              <a:buClrTx/>
              <a:buFontTx/>
              <a:buChar char="•"/>
            </a:pPr>
            <a:endParaRPr lang="en-US" sz="2000" dirty="0" smtClean="0"/>
          </a:p>
          <a:p>
            <a:pPr marL="742950" marR="0" lvl="2" indent="-342900" algn="l" defTabSz="914400" rtl="0" eaLnBrk="1" fontAlgn="auto" latinLnBrk="0" hangingPunct="1">
              <a:lnSpc>
                <a:spcPct val="100000"/>
              </a:lnSpc>
              <a:spcBef>
                <a:spcPts val="0"/>
              </a:spcBef>
              <a:spcAft>
                <a:spcPts val="0"/>
              </a:spcAft>
              <a:buClrTx/>
              <a:buSzTx/>
              <a:buFontTx/>
              <a:buChar char="•"/>
              <a:tabLst/>
              <a:defRPr/>
            </a:pPr>
            <a:r>
              <a:rPr lang="en-US" sz="2000" dirty="0" smtClean="0"/>
              <a:t>3</a:t>
            </a:r>
            <a:r>
              <a:rPr lang="en-US" sz="2000" baseline="30000" dirty="0" smtClean="0"/>
              <a:t>rd</a:t>
            </a:r>
            <a:r>
              <a:rPr lang="en-US" sz="2000" dirty="0" smtClean="0"/>
              <a:t> quarter difference of $370k: additional CIP completed in FY 2018-19 </a:t>
            </a:r>
          </a:p>
          <a:p>
            <a:pPr marL="742950" lvl="2" indent="-342900">
              <a:buClrTx/>
              <a:buFontTx/>
              <a:buChar char="•"/>
            </a:pPr>
            <a:endParaRPr lang="en-US" sz="2000" dirty="0" smtClean="0"/>
          </a:p>
        </p:txBody>
      </p:sp>
    </p:spTree>
    <p:extLst>
      <p:ext uri="{BB962C8B-B14F-4D97-AF65-F5344CB8AC3E}">
        <p14:creationId xmlns:p14="http://schemas.microsoft.com/office/powerpoint/2010/main" val="1130803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x-none" sz="1200" kern="1200" dirty="0" smtClean="0">
                <a:solidFill>
                  <a:schemeClr val="tx1"/>
                </a:solidFill>
                <a:effectLst/>
                <a:latin typeface="+mn-lt"/>
                <a:ea typeface="ヒラギノ角ゴ Pro W3" charset="-128"/>
                <a:cs typeface="ヒラギノ角ゴ Pro W3"/>
              </a:rPr>
              <a:t>The </a:t>
            </a:r>
            <a:r>
              <a:rPr lang="x-none" sz="1200" b="1" kern="1200" dirty="0" smtClean="0">
                <a:solidFill>
                  <a:schemeClr val="tx1"/>
                </a:solidFill>
                <a:effectLst/>
                <a:latin typeface="+mn-lt"/>
                <a:ea typeface="ヒラギノ角ゴ Pro W3" charset="-128"/>
                <a:cs typeface="ヒラギノ角ゴ Pro W3"/>
              </a:rPr>
              <a:t>Golf Course Fund</a:t>
            </a:r>
            <a:r>
              <a:rPr lang="x-none" sz="1200" kern="1200" dirty="0" smtClean="0">
                <a:solidFill>
                  <a:schemeClr val="tx1"/>
                </a:solidFill>
                <a:effectLst/>
                <a:latin typeface="+mn-lt"/>
                <a:ea typeface="ヒラギノ角ゴ Pro W3" charset="-128"/>
                <a:cs typeface="ヒラギノ角ゴ Pro W3"/>
              </a:rPr>
              <a:t> is currently at </a:t>
            </a:r>
            <a:r>
              <a:rPr lang="en-US" sz="1200" kern="1200" dirty="0" smtClean="0">
                <a:solidFill>
                  <a:schemeClr val="tx1"/>
                </a:solidFill>
                <a:effectLst/>
                <a:latin typeface="+mn-lt"/>
                <a:ea typeface="ヒラギノ角ゴ Pro W3" charset="-128"/>
                <a:cs typeface="ヒラギノ角ゴ Pro W3"/>
              </a:rPr>
              <a:t>28</a:t>
            </a:r>
            <a:r>
              <a:rPr lang="x-none" sz="1200" kern="1200" dirty="0" smtClean="0">
                <a:solidFill>
                  <a:schemeClr val="tx1"/>
                </a:solidFill>
                <a:effectLst/>
                <a:latin typeface="+mn-lt"/>
                <a:ea typeface="ヒラギノ角ゴ Pro W3" charset="-128"/>
                <a:cs typeface="ヒラギノ角ゴ Pro W3"/>
              </a:rPr>
              <a:t>%</a:t>
            </a:r>
            <a:endParaRPr lang="en-US" sz="1200" kern="1200" dirty="0" smtClean="0">
              <a:solidFill>
                <a:schemeClr val="tx1"/>
              </a:solidFill>
              <a:effectLst/>
              <a:latin typeface="+mn-lt"/>
              <a:ea typeface="ヒラギノ角ゴ Pro W3" charset="-128"/>
              <a:cs typeface="ヒラギノ角ゴ Pro W3"/>
            </a:endParaRPr>
          </a:p>
          <a:p>
            <a:endParaRPr lang="en-US" sz="1200" kern="1200" dirty="0" smtClean="0">
              <a:solidFill>
                <a:schemeClr val="tx1"/>
              </a:solidFill>
              <a:effectLst/>
              <a:latin typeface="+mn-lt"/>
              <a:ea typeface="ヒラギノ角ゴ Pro W3"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Overall revenue is lower due to the golf course operations being shuttered in March-May due to COVID-19, as well as the food &amp; beverage and pro shop  operations continue to be closed </a:t>
            </a:r>
          </a:p>
          <a:p>
            <a:endParaRPr lang="en-US"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Overall expenses are less than budgeted due to the golf course operations being shuttered in March-May due to COVID-19, as well as the food &amp; beverage and pro shop  operations continue to be closed</a:t>
            </a:r>
          </a:p>
          <a:p>
            <a:endParaRPr lang="en-US" dirty="0"/>
          </a:p>
        </p:txBody>
      </p:sp>
    </p:spTree>
    <p:extLst>
      <p:ext uri="{BB962C8B-B14F-4D97-AF65-F5344CB8AC3E}">
        <p14:creationId xmlns:p14="http://schemas.microsoft.com/office/powerpoint/2010/main" val="3199767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8338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2993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1710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622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8316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2618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7002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0964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946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8885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Points:</a:t>
            </a:r>
          </a:p>
          <a:p>
            <a:pPr marL="171447" indent="-171447">
              <a:buFont typeface="Arial" panose="020B0604020202020204" pitchFamily="34" charset="0"/>
              <a:buChar char="•"/>
            </a:pPr>
            <a:r>
              <a:rPr lang="en-US" dirty="0" smtClean="0"/>
              <a:t>The</a:t>
            </a:r>
            <a:r>
              <a:rPr lang="en-US" baseline="0" dirty="0" smtClean="0"/>
              <a:t> total proposed appropriations for all funds for FY 2019-20 is $137,748,721</a:t>
            </a:r>
          </a:p>
          <a:p>
            <a:pPr marL="171447" indent="-171447">
              <a:buFont typeface="Arial" panose="020B0604020202020204" pitchFamily="34" charset="0"/>
              <a:buChar char="•"/>
            </a:pPr>
            <a:endParaRPr lang="en-US" dirty="0" smtClean="0"/>
          </a:p>
          <a:p>
            <a:r>
              <a:rPr lang="en-US" dirty="0" smtClean="0"/>
              <a:t>The three top appropriation categories consume</a:t>
            </a:r>
            <a:r>
              <a:rPr lang="en-US" baseline="0" dirty="0" smtClean="0"/>
              <a:t> 94.2% of the total Citywide budget:</a:t>
            </a:r>
            <a:r>
              <a:rPr lang="en-US" dirty="0" smtClean="0"/>
              <a:t> </a:t>
            </a:r>
          </a:p>
          <a:p>
            <a:pPr marL="171447" indent="-171447">
              <a:buFont typeface="Arial" panose="020B0604020202020204" pitchFamily="34" charset="0"/>
              <a:buChar char="•"/>
            </a:pPr>
            <a:r>
              <a:rPr lang="en-US" dirty="0"/>
              <a:t>The General Fund consumes the largest portion of the total Citywide Budget at 58.6% ($80,782,540). </a:t>
            </a:r>
          </a:p>
          <a:p>
            <a:pPr marL="171447" indent="-171447">
              <a:buFont typeface="Arial" panose="020B0604020202020204" pitchFamily="34" charset="0"/>
              <a:buChar char="•"/>
            </a:pPr>
            <a:r>
              <a:rPr lang="en-US" dirty="0"/>
              <a:t>Enterprise Funds combined (No. 2, 4, 10 &amp; 14) consume the second largest portion of the total Citywide Budget at 26.5%, with the individual operations of Water, Wastewater, Golf, and the new Solid Waste Fund included. </a:t>
            </a:r>
          </a:p>
          <a:p>
            <a:pPr marL="171447" indent="-171447">
              <a:buFont typeface="Arial" panose="020B0604020202020204" pitchFamily="34" charset="0"/>
              <a:buChar char="•"/>
            </a:pPr>
            <a:r>
              <a:rPr lang="en-US" dirty="0"/>
              <a:t>Internal Service Funds (No. 3, 5, &amp; 8) total 9.1% of the total Citywide budget and include the Equipment Replacement Fund, Worker’s Compensation Fund, and the General Liability Fund.</a:t>
            </a:r>
          </a:p>
        </p:txBody>
      </p:sp>
    </p:spTree>
    <p:extLst>
      <p:ext uri="{BB962C8B-B14F-4D97-AF65-F5344CB8AC3E}">
        <p14:creationId xmlns:p14="http://schemas.microsoft.com/office/powerpoint/2010/main" val="3155290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Points:</a:t>
            </a:r>
          </a:p>
          <a:p>
            <a:pPr marL="171447" indent="-171447">
              <a:buFont typeface="Arial" panose="020B0604020202020204" pitchFamily="34" charset="0"/>
              <a:buChar char="•"/>
            </a:pPr>
            <a:r>
              <a:rPr lang="en-US" dirty="0" smtClean="0"/>
              <a:t>The</a:t>
            </a:r>
            <a:r>
              <a:rPr lang="en-US" baseline="0" dirty="0" smtClean="0"/>
              <a:t> total proposed appropriations for all funds for FY 2019-20 is $137,748,721</a:t>
            </a:r>
          </a:p>
          <a:p>
            <a:pPr marL="171447" indent="-171447">
              <a:buFont typeface="Arial" panose="020B0604020202020204" pitchFamily="34" charset="0"/>
              <a:buChar char="•"/>
            </a:pPr>
            <a:endParaRPr lang="en-US" dirty="0" smtClean="0"/>
          </a:p>
          <a:p>
            <a:r>
              <a:rPr lang="en-US" dirty="0" smtClean="0"/>
              <a:t>The three top appropriation categories consume</a:t>
            </a:r>
            <a:r>
              <a:rPr lang="en-US" baseline="0" dirty="0" smtClean="0"/>
              <a:t> 94.2% of the total Citywide budget:</a:t>
            </a:r>
            <a:r>
              <a:rPr lang="en-US" dirty="0" smtClean="0"/>
              <a:t> </a:t>
            </a:r>
          </a:p>
          <a:p>
            <a:pPr marL="171447" indent="-171447">
              <a:buFont typeface="Arial" panose="020B0604020202020204" pitchFamily="34" charset="0"/>
              <a:buChar char="•"/>
            </a:pPr>
            <a:r>
              <a:rPr lang="en-US" dirty="0"/>
              <a:t>The General Fund consumes the largest portion of the total Citywide Budget at 58.6% ($80,782,540). </a:t>
            </a:r>
          </a:p>
          <a:p>
            <a:pPr marL="171447" indent="-171447">
              <a:buFont typeface="Arial" panose="020B0604020202020204" pitchFamily="34" charset="0"/>
              <a:buChar char="•"/>
            </a:pPr>
            <a:r>
              <a:rPr lang="en-US" dirty="0"/>
              <a:t>Enterprise Funds combined (No. 2, 4, 10 &amp; 14) consume the second largest portion of the total Citywide Budget at 26.5%, with the individual operations of Water, Wastewater, Golf, and the new Solid Waste Fund included. </a:t>
            </a:r>
          </a:p>
          <a:p>
            <a:pPr marL="171447" indent="-171447">
              <a:buFont typeface="Arial" panose="020B0604020202020204" pitchFamily="34" charset="0"/>
              <a:buChar char="•"/>
            </a:pPr>
            <a:r>
              <a:rPr lang="en-US" dirty="0"/>
              <a:t>Internal Service Funds (No. 3, 5, &amp; 8) total 9.1% of the total Citywide budget and include the Equipment Replacement Fund, Worker’s Compensation Fund, and the General Liability Fund.</a:t>
            </a:r>
          </a:p>
        </p:txBody>
      </p:sp>
    </p:spTree>
    <p:extLst>
      <p:ext uri="{BB962C8B-B14F-4D97-AF65-F5344CB8AC3E}">
        <p14:creationId xmlns:p14="http://schemas.microsoft.com/office/powerpoint/2010/main" val="41125176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defRPr/>
            </a:pPr>
            <a:endParaRPr lang="en-US" altLang="en-US" b="1" dirty="0" smtClean="0"/>
          </a:p>
        </p:txBody>
      </p:sp>
    </p:spTree>
    <p:extLst>
      <p:ext uri="{BB962C8B-B14F-4D97-AF65-F5344CB8AC3E}">
        <p14:creationId xmlns:p14="http://schemas.microsoft.com/office/powerpoint/2010/main" val="421983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1">
              <a:spcBef>
                <a:spcPts val="1187"/>
              </a:spcBef>
              <a:defRPr/>
            </a:pPr>
            <a:r>
              <a:rPr lang="en-US" altLang="en-US" sz="2400" dirty="0"/>
              <a:t>CalPERS pension costs continue to rise </a:t>
            </a:r>
          </a:p>
          <a:p>
            <a:pPr lvl="2">
              <a:spcBef>
                <a:spcPts val="1187"/>
              </a:spcBef>
              <a:defRPr/>
            </a:pPr>
            <a:r>
              <a:rPr lang="en-US" altLang="en-US" dirty="0"/>
              <a:t>Public Safety Rates: 46.6% (FY 15-16), 49.97% (16-17), 55.03% (17-18), 61.2% (18-19), 67.6% (19-20), 75.5% (20-21), &amp; </a:t>
            </a:r>
            <a:r>
              <a:rPr lang="en-US" altLang="en-US" b="1" dirty="0"/>
              <a:t>80.1% (21-22) </a:t>
            </a:r>
          </a:p>
          <a:p>
            <a:pPr lvl="2">
              <a:spcBef>
                <a:spcPts val="1187"/>
              </a:spcBef>
              <a:defRPr/>
            </a:pPr>
            <a:endParaRPr lang="en-US" altLang="en-US" dirty="0"/>
          </a:p>
          <a:p>
            <a:pPr lvl="2">
              <a:spcBef>
                <a:spcPts val="1187"/>
              </a:spcBef>
              <a:defRPr/>
            </a:pPr>
            <a:r>
              <a:rPr lang="en-US" altLang="en-US" dirty="0"/>
              <a:t>Misc. Rates: 17.73% (FY 15-16), 19.07% (16-17), 20.6% (17-18),     23.5% (18-19), 26.4% (19-20), 29.6% (20-21), &amp; </a:t>
            </a:r>
            <a:r>
              <a:rPr lang="en-US" altLang="en-US" b="1" dirty="0"/>
              <a:t>31.6% (21-22)</a:t>
            </a:r>
          </a:p>
          <a:p>
            <a:pPr lvl="2">
              <a:spcBef>
                <a:spcPts val="1187"/>
              </a:spcBef>
              <a:defRPr/>
            </a:pPr>
            <a:endParaRPr lang="en-US" altLang="en-US" b="1" dirty="0"/>
          </a:p>
          <a:p>
            <a:pPr lvl="2">
              <a:spcBef>
                <a:spcPts val="1187"/>
              </a:spcBef>
              <a:defRPr/>
            </a:pPr>
            <a:r>
              <a:rPr lang="en-US" altLang="en-US" b="1" dirty="0"/>
              <a:t>Rates stay high through FY 2030 and then slowly ramp back down through 2045</a:t>
            </a:r>
          </a:p>
        </p:txBody>
      </p:sp>
    </p:spTree>
    <p:extLst>
      <p:ext uri="{BB962C8B-B14F-4D97-AF65-F5344CB8AC3E}">
        <p14:creationId xmlns:p14="http://schemas.microsoft.com/office/powerpoint/2010/main" val="3886857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1">
              <a:spcBef>
                <a:spcPts val="1187"/>
              </a:spcBef>
              <a:defRPr/>
            </a:pPr>
            <a:r>
              <a:rPr lang="en-US" altLang="en-US" sz="2400" dirty="0"/>
              <a:t>CalPERS pension costs continue to rise </a:t>
            </a:r>
          </a:p>
          <a:p>
            <a:pPr lvl="2">
              <a:spcBef>
                <a:spcPts val="1187"/>
              </a:spcBef>
              <a:defRPr/>
            </a:pPr>
            <a:r>
              <a:rPr lang="en-US" altLang="en-US" dirty="0"/>
              <a:t>Public Safety Rates: 46.6% (FY 15-16), 49.97% (16-17), 55.03% (17-18), 61.2% (18-19), 67.6% (19-20), 75.5% (20-21), &amp; </a:t>
            </a:r>
            <a:r>
              <a:rPr lang="en-US" altLang="en-US" b="1" dirty="0"/>
              <a:t>80.1% (21-22) </a:t>
            </a:r>
          </a:p>
          <a:p>
            <a:pPr lvl="2">
              <a:spcBef>
                <a:spcPts val="1187"/>
              </a:spcBef>
              <a:defRPr/>
            </a:pPr>
            <a:endParaRPr lang="en-US" altLang="en-US" dirty="0"/>
          </a:p>
          <a:p>
            <a:pPr lvl="2">
              <a:spcBef>
                <a:spcPts val="1187"/>
              </a:spcBef>
              <a:defRPr/>
            </a:pPr>
            <a:r>
              <a:rPr lang="en-US" altLang="en-US" dirty="0"/>
              <a:t>Misc. Rates: 17.73% (FY 15-16), 19.07% (16-17), 20.6% (17-18),     23.5% (18-19), 26.4% (19-20), 29.6% (20-21), &amp; </a:t>
            </a:r>
            <a:r>
              <a:rPr lang="en-US" altLang="en-US" b="1" dirty="0"/>
              <a:t>31.6% (21-22)</a:t>
            </a:r>
          </a:p>
          <a:p>
            <a:pPr lvl="2">
              <a:spcBef>
                <a:spcPts val="1187"/>
              </a:spcBef>
              <a:defRPr/>
            </a:pPr>
            <a:endParaRPr lang="en-US" altLang="en-US" b="1" dirty="0"/>
          </a:p>
          <a:p>
            <a:pPr lvl="2">
              <a:spcBef>
                <a:spcPts val="1187"/>
              </a:spcBef>
              <a:defRPr/>
            </a:pPr>
            <a:r>
              <a:rPr lang="en-US" altLang="en-US" b="1" dirty="0"/>
              <a:t>Rates stay high through FY 2030 and then slowly ramp back down through 2045</a:t>
            </a:r>
          </a:p>
        </p:txBody>
      </p:sp>
    </p:spTree>
    <p:extLst>
      <p:ext uri="{BB962C8B-B14F-4D97-AF65-F5344CB8AC3E}">
        <p14:creationId xmlns:p14="http://schemas.microsoft.com/office/powerpoint/2010/main" val="3035862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into 4 slides</a:t>
            </a:r>
            <a:endParaRPr lang="en-US" dirty="0"/>
          </a:p>
        </p:txBody>
      </p:sp>
    </p:spTree>
    <p:extLst>
      <p:ext uri="{BB962C8B-B14F-4D97-AF65-F5344CB8AC3E}">
        <p14:creationId xmlns:p14="http://schemas.microsoft.com/office/powerpoint/2010/main" val="2190463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b="1" dirty="0"/>
              <a:t> CLASSIFICATION </a:t>
            </a:r>
            <a:r>
              <a:rPr lang="en-US" dirty="0" smtClean="0"/>
              <a:t> </a:t>
            </a:r>
            <a:r>
              <a:rPr lang="en-US" b="1" dirty="0"/>
              <a:t> </a:t>
            </a:r>
            <a:r>
              <a:rPr lang="en-US" dirty="0" smtClean="0"/>
              <a:t> </a:t>
            </a:r>
            <a:r>
              <a:rPr lang="en-US" b="1" dirty="0"/>
              <a:t> </a:t>
            </a:r>
            <a:r>
              <a:rPr lang="en-US" dirty="0" smtClean="0"/>
              <a:t> </a:t>
            </a:r>
            <a:r>
              <a:rPr lang="en-US" b="1" dirty="0"/>
              <a:t> </a:t>
            </a:r>
            <a:r>
              <a:rPr lang="en-US" dirty="0" smtClean="0"/>
              <a:t> </a:t>
            </a:r>
            <a:r>
              <a:rPr lang="en-US" b="1" dirty="0"/>
              <a:t> </a:t>
            </a:r>
            <a:r>
              <a:rPr lang="en-US" dirty="0" smtClean="0"/>
              <a:t> </a:t>
            </a:r>
            <a:r>
              <a:rPr lang="en-US" b="1" dirty="0"/>
              <a:t> </a:t>
            </a:r>
            <a:r>
              <a:rPr lang="en-US" dirty="0" smtClean="0"/>
              <a:t> </a:t>
            </a:r>
            <a:r>
              <a:rPr lang="en-US" dirty="0"/>
              <a:t> 	</a:t>
            </a:r>
            <a:r>
              <a:rPr lang="en-US" b="1" dirty="0"/>
              <a:t> FY 2011/12 </a:t>
            </a:r>
            <a:r>
              <a:rPr lang="en-US" dirty="0" smtClean="0"/>
              <a:t> </a:t>
            </a:r>
            <a:r>
              <a:rPr lang="en-US" b="1" dirty="0"/>
              <a:t> FY 2012/13 	  </a:t>
            </a:r>
            <a:r>
              <a:rPr lang="en-US" dirty="0" smtClean="0"/>
              <a:t> </a:t>
            </a:r>
            <a:r>
              <a:rPr lang="en-US" b="1" dirty="0"/>
              <a:t> FY 2013/14     </a:t>
            </a:r>
            <a:r>
              <a:rPr lang="en-US" dirty="0" smtClean="0"/>
              <a:t> </a:t>
            </a:r>
            <a:r>
              <a:rPr lang="en-US" b="1" dirty="0"/>
              <a:t> FY 2014/15         </a:t>
            </a:r>
            <a:r>
              <a:rPr lang="en-US" dirty="0" smtClean="0"/>
              <a:t> </a:t>
            </a:r>
            <a:r>
              <a:rPr lang="en-US" b="1" dirty="0"/>
              <a:t> FY 2015/16 </a:t>
            </a:r>
            <a:r>
              <a:rPr lang="en-US" dirty="0" smtClean="0"/>
              <a:t> </a:t>
            </a:r>
            <a:r>
              <a:rPr lang="en-US" b="1" dirty="0"/>
              <a:t>   FY 2016/17 </a:t>
            </a:r>
            <a:r>
              <a:rPr lang="en-US" dirty="0" smtClean="0"/>
              <a:t> </a:t>
            </a:r>
          </a:p>
          <a:p>
            <a:r>
              <a:rPr lang="en-US" dirty="0"/>
              <a:t>Transient Occupancy Tax         4,735,585              5,156,080       5,964,403              5,423,972              7,597,007       9,600,000</a:t>
            </a:r>
            <a:r>
              <a:rPr lang="en-US" dirty="0" smtClean="0"/>
              <a:t> </a:t>
            </a:r>
          </a:p>
          <a:p>
            <a:endParaRPr lang="en-US" dirty="0" smtClean="0"/>
          </a:p>
          <a:p>
            <a:pPr>
              <a:defRPr/>
            </a:pPr>
            <a:r>
              <a:rPr lang="en-US" altLang="en-US" b="1" dirty="0" smtClean="0"/>
              <a:t>UUT = $7.2M budgeted in FY 2016-17, reduced by $410k for the mid-year presentation.</a:t>
            </a:r>
            <a:r>
              <a:rPr lang="en-US" altLang="en-US" b="1" baseline="0" dirty="0" smtClean="0"/>
              <a:t>  Trending to come in at $6.2M for year-end.  Peaked at $9M in FY 13-14 and have been declining since.</a:t>
            </a:r>
            <a:endParaRPr lang="en-US" altLang="en-US" b="1" dirty="0" smtClean="0"/>
          </a:p>
          <a:p>
            <a:pPr>
              <a:defRPr/>
            </a:pPr>
            <a:endParaRPr lang="en-US" altLang="en-US" b="1" dirty="0" smtClean="0"/>
          </a:p>
          <a:p>
            <a:pPr>
              <a:defRPr/>
            </a:pPr>
            <a:r>
              <a:rPr lang="en-US" altLang="en-US" b="1" dirty="0" smtClean="0"/>
              <a:t>Total operational budget represents a $1.4M increase from the prior year (less transfers out)  </a:t>
            </a:r>
          </a:p>
          <a:p>
            <a:pPr>
              <a:defRPr/>
            </a:pPr>
            <a:r>
              <a:rPr lang="en-US" altLang="en-US" b="1" dirty="0" smtClean="0"/>
              <a:t>Most departments reflect the status quo.  Large variances are in</a:t>
            </a:r>
            <a:r>
              <a:rPr lang="en-US" altLang="en-US" b="1" baseline="0" dirty="0" smtClean="0"/>
              <a:t> PD ~$700k (due to POA &amp; PSSEA new MOUs, escalating pension costs), Fire = $200k due to escalating pension costs,  $250k for IS (IS director budgeted only 50% last year, increase in software maintenance costs ~$50K due to implementation of new Tech, increase in training budget), $130k for Finance (Finance Manager budgeted for full year, step increases, and +$10k for travel &amp; training),  City Clerk $100k for elections, </a:t>
            </a:r>
            <a:endParaRPr lang="en-US" altLang="en-US" b="1" dirty="0" smtClean="0"/>
          </a:p>
          <a:p>
            <a:pPr>
              <a:defRPr/>
            </a:pPr>
            <a:endParaRPr lang="en-US" altLang="en-US" b="1" dirty="0" smtClean="0"/>
          </a:p>
          <a:p>
            <a:pPr>
              <a:defRPr/>
            </a:pPr>
            <a:r>
              <a:rPr lang="en-US" altLang="en-US" b="1" dirty="0" smtClean="0"/>
              <a:t>General Fund Revenue Budget</a:t>
            </a:r>
          </a:p>
          <a:p>
            <a:pPr>
              <a:defRPr/>
            </a:pPr>
            <a:r>
              <a:rPr lang="en-US" altLang="en-US" b="1" dirty="0" smtClean="0"/>
              <a:t>Increase of $4,608,429 over the FY 2015-16 adopted budget</a:t>
            </a:r>
          </a:p>
          <a:p>
            <a:pPr lvl="1">
              <a:defRPr/>
            </a:pPr>
            <a:r>
              <a:rPr lang="en-US" altLang="en-US" b="0" dirty="0" smtClean="0">
                <a:solidFill>
                  <a:schemeClr val="accent4"/>
                </a:solidFill>
              </a:rPr>
              <a:t>Transient Occupancy Tax – $3,490,600 increase</a:t>
            </a:r>
          </a:p>
          <a:p>
            <a:pPr lvl="1">
              <a:defRPr/>
            </a:pPr>
            <a:r>
              <a:rPr lang="en-US" altLang="en-US" b="0" dirty="0" smtClean="0">
                <a:solidFill>
                  <a:schemeClr val="accent4"/>
                </a:solidFill>
              </a:rPr>
              <a:t>Franchise Tax - $750,000 increase</a:t>
            </a:r>
          </a:p>
          <a:p>
            <a:pPr lvl="1">
              <a:defRPr/>
            </a:pPr>
            <a:r>
              <a:rPr lang="en-US" altLang="en-US" b="0" dirty="0" smtClean="0">
                <a:solidFill>
                  <a:schemeClr val="accent4"/>
                </a:solidFill>
              </a:rPr>
              <a:t>Tax Resolution Agreement (TRA) - $750,000 increase</a:t>
            </a:r>
          </a:p>
          <a:p>
            <a:pPr lvl="1">
              <a:defRPr/>
            </a:pPr>
            <a:r>
              <a:rPr lang="en-US" altLang="en-US" b="0" dirty="0" smtClean="0">
                <a:solidFill>
                  <a:schemeClr val="accent4"/>
                </a:solidFill>
              </a:rPr>
              <a:t>Other Revenue - $610,431 increase (one-time developer fees)</a:t>
            </a:r>
          </a:p>
          <a:p>
            <a:pPr lvl="1">
              <a:defRPr/>
            </a:pPr>
            <a:r>
              <a:rPr lang="en-US" altLang="en-US" b="0" dirty="0" smtClean="0">
                <a:solidFill>
                  <a:schemeClr val="accent4"/>
                </a:solidFill>
              </a:rPr>
              <a:t>Property Tax – $394,693 increase</a:t>
            </a:r>
          </a:p>
          <a:p>
            <a:pPr lvl="1">
              <a:defRPr/>
            </a:pPr>
            <a:r>
              <a:rPr lang="en-US" altLang="en-US" b="0" dirty="0" smtClean="0">
                <a:solidFill>
                  <a:schemeClr val="accent4"/>
                </a:solidFill>
              </a:rPr>
              <a:t>Business License Tax - $214,520 increase</a:t>
            </a:r>
          </a:p>
          <a:p>
            <a:pPr lvl="1">
              <a:defRPr/>
            </a:pPr>
            <a:r>
              <a:rPr lang="en-US" altLang="en-US" b="0" dirty="0" smtClean="0">
                <a:solidFill>
                  <a:schemeClr val="accent4"/>
                </a:solidFill>
              </a:rPr>
              <a:t>Utility Users’ Tax – $888,000 decrease</a:t>
            </a:r>
          </a:p>
          <a:p>
            <a:endParaRPr lang="en-US" dirty="0" smtClean="0"/>
          </a:p>
        </p:txBody>
      </p:sp>
    </p:spTree>
    <p:extLst>
      <p:ext uri="{BB962C8B-B14F-4D97-AF65-F5344CB8AC3E}">
        <p14:creationId xmlns:p14="http://schemas.microsoft.com/office/powerpoint/2010/main" val="2189997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1">
              <a:spcBef>
                <a:spcPts val="1187"/>
              </a:spcBef>
              <a:defRPr/>
            </a:pPr>
            <a:r>
              <a:rPr lang="en-US" altLang="en-US" sz="2400" dirty="0"/>
              <a:t>CalPERS pension costs continue to rise </a:t>
            </a:r>
          </a:p>
          <a:p>
            <a:pPr lvl="2">
              <a:spcBef>
                <a:spcPts val="1187"/>
              </a:spcBef>
              <a:defRPr/>
            </a:pPr>
            <a:r>
              <a:rPr lang="en-US" altLang="en-US" dirty="0"/>
              <a:t>Public Safety Rates: 46.6% (FY 15-16), 49.97% (16-17), 55.03% (17-18), 61.2% (18-19), 67.6% (19-20), 75.5% (20-21), &amp; </a:t>
            </a:r>
            <a:r>
              <a:rPr lang="en-US" altLang="en-US" b="1" dirty="0"/>
              <a:t>80.1% (21-22) </a:t>
            </a:r>
          </a:p>
          <a:p>
            <a:pPr lvl="2">
              <a:spcBef>
                <a:spcPts val="1187"/>
              </a:spcBef>
              <a:defRPr/>
            </a:pPr>
            <a:endParaRPr lang="en-US" altLang="en-US" dirty="0"/>
          </a:p>
          <a:p>
            <a:pPr lvl="2">
              <a:spcBef>
                <a:spcPts val="1187"/>
              </a:spcBef>
              <a:defRPr/>
            </a:pPr>
            <a:r>
              <a:rPr lang="en-US" altLang="en-US" dirty="0"/>
              <a:t>Misc. Rates: 17.73% (FY 15-16), 19.07% (16-17), 20.6% (17-18),     23.5% (18-19), 26.4% (19-20), 29.6% (20-21), &amp; </a:t>
            </a:r>
            <a:r>
              <a:rPr lang="en-US" altLang="en-US" b="1" dirty="0"/>
              <a:t>31.6% (21-22)</a:t>
            </a:r>
          </a:p>
          <a:p>
            <a:pPr lvl="2">
              <a:spcBef>
                <a:spcPts val="1187"/>
              </a:spcBef>
              <a:defRPr/>
            </a:pPr>
            <a:endParaRPr lang="en-US" altLang="en-US" b="1" dirty="0"/>
          </a:p>
          <a:p>
            <a:pPr lvl="2">
              <a:spcBef>
                <a:spcPts val="1187"/>
              </a:spcBef>
              <a:defRPr/>
            </a:pPr>
            <a:r>
              <a:rPr lang="en-US" altLang="en-US" b="1" dirty="0"/>
              <a:t>Rates stay high through FY 2030 and then slowly ramp back down through 2045</a:t>
            </a:r>
          </a:p>
        </p:txBody>
      </p:sp>
    </p:spTree>
    <p:extLst>
      <p:ext uri="{BB962C8B-B14F-4D97-AF65-F5344CB8AC3E}">
        <p14:creationId xmlns:p14="http://schemas.microsoft.com/office/powerpoint/2010/main" val="1211781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1">
              <a:spcBef>
                <a:spcPts val="1187"/>
              </a:spcBef>
              <a:defRPr/>
            </a:pPr>
            <a:r>
              <a:rPr lang="en-US" altLang="en-US" sz="2400" dirty="0"/>
              <a:t>CalPERS pension costs continue to rise </a:t>
            </a:r>
          </a:p>
          <a:p>
            <a:pPr lvl="2">
              <a:spcBef>
                <a:spcPts val="1187"/>
              </a:spcBef>
              <a:defRPr/>
            </a:pPr>
            <a:r>
              <a:rPr lang="en-US" altLang="en-US" dirty="0"/>
              <a:t>Public Safety Rates: 46.6% (FY 15-16), 49.97% (16-17), 55.03% (17-18), 61.2% (18-19), 67.6% (19-20), 75.5% (20-21), &amp; </a:t>
            </a:r>
            <a:r>
              <a:rPr lang="en-US" altLang="en-US" b="1" dirty="0"/>
              <a:t>80.1% (21-22) </a:t>
            </a:r>
          </a:p>
          <a:p>
            <a:pPr lvl="2">
              <a:spcBef>
                <a:spcPts val="1187"/>
              </a:spcBef>
              <a:defRPr/>
            </a:pPr>
            <a:endParaRPr lang="en-US" altLang="en-US" dirty="0"/>
          </a:p>
          <a:p>
            <a:pPr lvl="2">
              <a:spcBef>
                <a:spcPts val="1187"/>
              </a:spcBef>
              <a:defRPr/>
            </a:pPr>
            <a:r>
              <a:rPr lang="en-US" altLang="en-US" dirty="0"/>
              <a:t>Misc. Rates: 17.73% (FY 15-16), 19.07% (16-17), 20.6% (17-18),     23.5% (18-19), 26.4% (19-20), 29.6% (20-21), &amp; </a:t>
            </a:r>
            <a:r>
              <a:rPr lang="en-US" altLang="en-US" b="1" dirty="0"/>
              <a:t>31.6% (21-22)</a:t>
            </a:r>
          </a:p>
          <a:p>
            <a:pPr lvl="2">
              <a:spcBef>
                <a:spcPts val="1187"/>
              </a:spcBef>
              <a:defRPr/>
            </a:pPr>
            <a:endParaRPr lang="en-US" altLang="en-US" b="1" dirty="0"/>
          </a:p>
          <a:p>
            <a:pPr lvl="2">
              <a:spcBef>
                <a:spcPts val="1187"/>
              </a:spcBef>
              <a:defRPr/>
            </a:pPr>
            <a:r>
              <a:rPr lang="en-US" altLang="en-US" b="1" dirty="0"/>
              <a:t>Rates stay high through FY 2030 and then slowly ramp back down through 2045</a:t>
            </a:r>
          </a:p>
        </p:txBody>
      </p:sp>
    </p:spTree>
    <p:extLst>
      <p:ext uri="{BB962C8B-B14F-4D97-AF65-F5344CB8AC3E}">
        <p14:creationId xmlns:p14="http://schemas.microsoft.com/office/powerpoint/2010/main" val="2834520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smtClean="0"/>
          </a:p>
          <a:p>
            <a:pPr lvl="2"/>
            <a:endParaRPr lang="en-US" dirty="0" smtClean="0"/>
          </a:p>
          <a:p>
            <a:endParaRPr lang="en-US" dirty="0"/>
          </a:p>
        </p:txBody>
      </p:sp>
    </p:spTree>
    <p:extLst>
      <p:ext uri="{BB962C8B-B14F-4D97-AF65-F5344CB8AC3E}">
        <p14:creationId xmlns:p14="http://schemas.microsoft.com/office/powerpoint/2010/main" val="2286625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6504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1">
              <a:spcBef>
                <a:spcPts val="1187"/>
              </a:spcBef>
              <a:defRPr/>
            </a:pPr>
            <a:r>
              <a:rPr lang="en-US" altLang="en-US" sz="2400" dirty="0"/>
              <a:t>CalPERS pension costs continue to rise </a:t>
            </a:r>
          </a:p>
          <a:p>
            <a:pPr lvl="2">
              <a:spcBef>
                <a:spcPts val="1187"/>
              </a:spcBef>
              <a:defRPr/>
            </a:pPr>
            <a:r>
              <a:rPr lang="en-US" altLang="en-US" dirty="0"/>
              <a:t>Public Safety Rates: 46.6% (FY 15-16), 49.97% (16-17), 55.03% (17-18), 61.2% (18-19), 67.6% (19-20), 75.5% (20-21), &amp; </a:t>
            </a:r>
            <a:r>
              <a:rPr lang="en-US" altLang="en-US" b="1" dirty="0"/>
              <a:t>80.1% (21-22) </a:t>
            </a:r>
          </a:p>
          <a:p>
            <a:pPr lvl="2">
              <a:spcBef>
                <a:spcPts val="1187"/>
              </a:spcBef>
              <a:defRPr/>
            </a:pPr>
            <a:endParaRPr lang="en-US" altLang="en-US" dirty="0"/>
          </a:p>
          <a:p>
            <a:pPr lvl="2">
              <a:spcBef>
                <a:spcPts val="1187"/>
              </a:spcBef>
              <a:defRPr/>
            </a:pPr>
            <a:r>
              <a:rPr lang="en-US" altLang="en-US" dirty="0"/>
              <a:t>Misc. Rates: 17.73% (FY 15-16), 19.07% (16-17), 20.6% (17-18),     23.5% (18-19), 26.4% (19-20), 29.6% (20-21), &amp; </a:t>
            </a:r>
            <a:r>
              <a:rPr lang="en-US" altLang="en-US" b="1" dirty="0"/>
              <a:t>31.6% (21-22)</a:t>
            </a:r>
          </a:p>
          <a:p>
            <a:pPr lvl="2">
              <a:spcBef>
                <a:spcPts val="1187"/>
              </a:spcBef>
              <a:defRPr/>
            </a:pPr>
            <a:endParaRPr lang="en-US" altLang="en-US" b="1" dirty="0"/>
          </a:p>
          <a:p>
            <a:pPr lvl="2">
              <a:spcBef>
                <a:spcPts val="1187"/>
              </a:spcBef>
              <a:defRPr/>
            </a:pPr>
            <a:r>
              <a:rPr lang="en-US" altLang="en-US" b="1" dirty="0"/>
              <a:t>Rates stay high through FY 2030 and then slowly ramp back down through 2045</a:t>
            </a:r>
          </a:p>
        </p:txBody>
      </p:sp>
    </p:spTree>
    <p:extLst>
      <p:ext uri="{BB962C8B-B14F-4D97-AF65-F5344CB8AC3E}">
        <p14:creationId xmlns:p14="http://schemas.microsoft.com/office/powerpoint/2010/main" val="37361800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txBox="1">
            <a:spLocks noGrp="1"/>
          </p:cNvSpPr>
          <p:nvPr>
            <p:ph type="body" sz="quarter" idx="1"/>
          </p:nvPr>
        </p:nvSpPr>
        <p:spPr/>
        <p:txBody>
          <a:bodyPr/>
          <a:lstStyle/>
          <a:p>
            <a:pPr lvl="0"/>
            <a:r>
              <a:rPr lang="en-US"/>
              <a:t>FY 2018-19 included $3.1M in transfers out to the CIP fund for capital and technology related projects, as well as one-time payments to the pension trust of $1M and payments towards PERS unfunded liabilities in the amount of $1.5M.  </a:t>
            </a:r>
          </a:p>
          <a:p>
            <a:pPr lvl="0"/>
            <a:endParaRPr lang="en-US"/>
          </a:p>
          <a:p>
            <a:pPr lvl="0"/>
            <a:r>
              <a:rPr lang="en-US"/>
              <a:t>The GF expenditures are 80% personnel and 20% O&amp;M. The expenditure line assumes a vacancy rate of 5.5% or 13 vacant FTEs for a savings of ~$2.3M.  This assumes 50% public safety and 50% Misc. employees.  The City has been consistently running a vacancy rate between 12%-15%  over the past 3 years. A average attrition rate for most fully staffed municipalities is 3%-5%. Even with the strong efforts of the Human Resources Department to recruit for vacant positions, El Segundo has a mature workforce resulting in higher than average attrition as a result of retirements.  Using a 5% vacancy rate is a conservative approach. The City will need to remain diligent on controlling the expenditures and reevaluating both program service levels and staffing levels in subsequent budget years.</a:t>
            </a:r>
          </a:p>
          <a:p>
            <a:pPr lvl="0"/>
            <a:endParaRPr lang="en-US"/>
          </a:p>
          <a:p>
            <a:pPr lvl="0"/>
            <a:r>
              <a:rPr lang="en-US"/>
              <a:t>The revenue line does not make any assumptions on any new fees, taxes, or lease revenues. </a:t>
            </a:r>
          </a:p>
        </p:txBody>
      </p:sp>
      <p:sp>
        <p:nvSpPr>
          <p:cNvPr id="4" name="Slide Number Placeholder 3"/>
          <p:cNvSpPr txBox="1"/>
          <p:nvPr/>
        </p:nvSpPr>
        <p:spPr>
          <a:xfrm>
            <a:off x="3970339" y="8829674"/>
            <a:ext cx="3038477" cy="465142"/>
          </a:xfrm>
          <a:prstGeom prst="rect">
            <a:avLst/>
          </a:prstGeom>
          <a:noFill/>
          <a:ln cap="flat">
            <a:noFill/>
          </a:ln>
        </p:spPr>
        <p:txBody>
          <a:bodyPr vert="horz" wrap="square" lIns="91439" tIns="45719" rIns="91439" bIns="45719" anchor="b" anchorCtr="0" compatLnSpc="1">
            <a:noAutofit/>
          </a:bodyPr>
          <a:lstStyle/>
          <a:p>
            <a:pPr algn="r" defTabSz="914384">
              <a:defRPr sz="1800" b="0" i="0" u="none" strike="noStrike" kern="0" cap="none" spc="0" baseline="0">
                <a:solidFill>
                  <a:srgbClr val="000000"/>
                </a:solidFill>
                <a:uFillTx/>
              </a:defRPr>
            </a:pPr>
            <a:fld id="{8E1E4A5D-A9A0-4422-9AE8-83EBCDAD897F}" type="slidenum">
              <a:pPr algn="r" defTabSz="914384">
                <a:defRPr sz="1800" b="0" i="0" u="none" strike="noStrike" kern="0" cap="none" spc="0" baseline="0">
                  <a:solidFill>
                    <a:srgbClr val="000000"/>
                  </a:solidFill>
                  <a:uFillTx/>
                </a:defRPr>
              </a:pPr>
              <a:t>46</a:t>
            </a:fld>
            <a:endParaRPr lang="en-US" sz="1200">
              <a:solidFill>
                <a:srgbClr val="000000"/>
              </a:solidFill>
              <a:latin typeface="Calibri"/>
              <a:ea typeface=""/>
              <a:cs typeface=""/>
            </a:endParaRPr>
          </a:p>
        </p:txBody>
      </p:sp>
    </p:spTree>
    <p:extLst>
      <p:ext uri="{BB962C8B-B14F-4D97-AF65-F5344CB8AC3E}">
        <p14:creationId xmlns:p14="http://schemas.microsoft.com/office/powerpoint/2010/main" val="19359732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9848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7154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209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into 4 slides</a:t>
            </a:r>
            <a:endParaRPr lang="en-US" dirty="0"/>
          </a:p>
        </p:txBody>
      </p:sp>
    </p:spTree>
    <p:extLst>
      <p:ext uri="{BB962C8B-B14F-4D97-AF65-F5344CB8AC3E}">
        <p14:creationId xmlns:p14="http://schemas.microsoft.com/office/powerpoint/2010/main" val="11973546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58368" lvl="1" indent="-457200"/>
            <a:r>
              <a:rPr lang="en-US" dirty="0" smtClean="0"/>
              <a:t>*Current Balance: $486,850</a:t>
            </a:r>
          </a:p>
          <a:p>
            <a:pPr marL="201168" lvl="1" indent="0">
              <a:buNone/>
            </a:pPr>
            <a:r>
              <a:rPr lang="en-US" dirty="0" smtClean="0"/>
              <a:t>		</a:t>
            </a:r>
          </a:p>
          <a:p>
            <a:pPr marL="658368" lvl="1" indent="-457200"/>
            <a:r>
              <a:rPr lang="en-US" dirty="0" smtClean="0"/>
              <a:t>*DEI Emphasis for FY 20-21</a:t>
            </a:r>
          </a:p>
          <a:p>
            <a:endParaRPr lang="en-US" dirty="0"/>
          </a:p>
        </p:txBody>
      </p:sp>
    </p:spTree>
    <p:extLst>
      <p:ext uri="{BB962C8B-B14F-4D97-AF65-F5344CB8AC3E}">
        <p14:creationId xmlns:p14="http://schemas.microsoft.com/office/powerpoint/2010/main" val="9985414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50442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658247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Approved a 3-year</a:t>
            </a:r>
            <a:endParaRPr lang="en-US" dirty="0"/>
          </a:p>
        </p:txBody>
      </p:sp>
    </p:spTree>
    <p:extLst>
      <p:ext uri="{BB962C8B-B14F-4D97-AF65-F5344CB8AC3E}">
        <p14:creationId xmlns:p14="http://schemas.microsoft.com/office/powerpoint/2010/main" val="16135820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0260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80981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52053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48895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Tree>
    <p:extLst>
      <p:ext uri="{BB962C8B-B14F-4D97-AF65-F5344CB8AC3E}">
        <p14:creationId xmlns:p14="http://schemas.microsoft.com/office/powerpoint/2010/main" val="11350347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txBox="1">
            <a:spLocks noGrp="1"/>
          </p:cNvSpPr>
          <p:nvPr>
            <p:ph type="body" sz="quarter" idx="1"/>
          </p:nvPr>
        </p:nvSpPr>
        <p:spPr/>
        <p:txBody>
          <a:bodyPr/>
          <a:lstStyle/>
          <a:p>
            <a:pPr lvl="0"/>
            <a:r>
              <a:rPr lang="en-US"/>
              <a:t>Pension trust  balance was $2.5M during last year’s strategic planning</a:t>
            </a:r>
          </a:p>
          <a:p>
            <a:pPr lvl="0"/>
            <a:endParaRPr lang="en-US"/>
          </a:p>
          <a:p>
            <a:pPr lvl="0"/>
            <a:r>
              <a:rPr lang="en-US"/>
              <a:t>OPEB trust was at $24M during lest year’s strategic planning</a:t>
            </a:r>
          </a:p>
        </p:txBody>
      </p:sp>
      <p:sp>
        <p:nvSpPr>
          <p:cNvPr id="4" name="Slide Number Placeholder 3"/>
          <p:cNvSpPr txBox="1"/>
          <p:nvPr/>
        </p:nvSpPr>
        <p:spPr>
          <a:xfrm>
            <a:off x="3970339" y="8829674"/>
            <a:ext cx="3038477" cy="465142"/>
          </a:xfrm>
          <a:prstGeom prst="rect">
            <a:avLst/>
          </a:prstGeom>
          <a:noFill/>
          <a:ln cap="flat">
            <a:noFill/>
          </a:ln>
        </p:spPr>
        <p:txBody>
          <a:bodyPr vert="horz" wrap="square" lIns="91439" tIns="45719" rIns="91439" bIns="45719" anchor="b" anchorCtr="0" compatLnSpc="1">
            <a:noAutofit/>
          </a:bodyPr>
          <a:lstStyle/>
          <a:p>
            <a:pPr algn="r" defTabSz="914384">
              <a:defRPr sz="1800" b="0" i="0" u="none" strike="noStrike" kern="0" cap="none" spc="0" baseline="0">
                <a:solidFill>
                  <a:srgbClr val="000000"/>
                </a:solidFill>
                <a:uFillTx/>
              </a:defRPr>
            </a:pPr>
            <a:fld id="{67A0A197-827E-48D4-AA49-B553840DE530}" type="slidenum">
              <a:pPr algn="r" defTabSz="914384">
                <a:defRPr sz="1800" b="0" i="0" u="none" strike="noStrike" kern="0" cap="none" spc="0" baseline="0">
                  <a:solidFill>
                    <a:srgbClr val="000000"/>
                  </a:solidFill>
                  <a:uFillTx/>
                </a:defRPr>
              </a:pPr>
              <a:t>59</a:t>
            </a:fld>
            <a:endParaRPr lang="en-US" sz="1200">
              <a:solidFill>
                <a:srgbClr val="000000"/>
              </a:solidFill>
              <a:latin typeface="Calibri"/>
              <a:ea typeface=""/>
              <a:cs typeface=""/>
            </a:endParaRPr>
          </a:p>
        </p:txBody>
      </p:sp>
    </p:spTree>
    <p:extLst>
      <p:ext uri="{BB962C8B-B14F-4D97-AF65-F5344CB8AC3E}">
        <p14:creationId xmlns:p14="http://schemas.microsoft.com/office/powerpoint/2010/main" val="1976884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into 4 slides</a:t>
            </a:r>
            <a:endParaRPr lang="en-US" dirty="0"/>
          </a:p>
        </p:txBody>
      </p:sp>
    </p:spTree>
    <p:extLst>
      <p:ext uri="{BB962C8B-B14F-4D97-AF65-F5344CB8AC3E}">
        <p14:creationId xmlns:p14="http://schemas.microsoft.com/office/powerpoint/2010/main" val="31486127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txBox="1">
            <a:spLocks noGrp="1"/>
          </p:cNvSpPr>
          <p:nvPr>
            <p:ph type="body" sz="quarter" idx="1"/>
          </p:nvPr>
        </p:nvSpPr>
        <p:spPr/>
        <p:txBody>
          <a:bodyPr/>
          <a:lstStyle/>
          <a:p>
            <a:pPr lvl="0"/>
            <a:r>
              <a:rPr lang="en-US"/>
              <a:t>Pension trust  balance was $2.5M during last year’s strategic planning</a:t>
            </a:r>
          </a:p>
          <a:p>
            <a:pPr lvl="0"/>
            <a:endParaRPr lang="en-US"/>
          </a:p>
          <a:p>
            <a:pPr lvl="0"/>
            <a:r>
              <a:rPr lang="en-US"/>
              <a:t>OPEB trust was at $24M during lest year’s strategic planning</a:t>
            </a:r>
          </a:p>
        </p:txBody>
      </p:sp>
      <p:sp>
        <p:nvSpPr>
          <p:cNvPr id="4" name="Slide Number Placeholder 3"/>
          <p:cNvSpPr txBox="1"/>
          <p:nvPr/>
        </p:nvSpPr>
        <p:spPr>
          <a:xfrm>
            <a:off x="3970339" y="8829674"/>
            <a:ext cx="3038477" cy="465142"/>
          </a:xfrm>
          <a:prstGeom prst="rect">
            <a:avLst/>
          </a:prstGeom>
          <a:noFill/>
          <a:ln cap="flat">
            <a:noFill/>
          </a:ln>
        </p:spPr>
        <p:txBody>
          <a:bodyPr vert="horz" wrap="square" lIns="91439" tIns="45719" rIns="91439" bIns="45719" anchor="b" anchorCtr="0" compatLnSpc="1">
            <a:noAutofit/>
          </a:bodyPr>
          <a:lstStyle/>
          <a:p>
            <a:pPr algn="r" defTabSz="914384">
              <a:defRPr sz="1800" b="0" i="0" u="none" strike="noStrike" kern="0" cap="none" spc="0" baseline="0">
                <a:solidFill>
                  <a:srgbClr val="000000"/>
                </a:solidFill>
                <a:uFillTx/>
              </a:defRPr>
            </a:pPr>
            <a:fld id="{55FBE2E7-C4F6-4B60-9C6B-BA40C3065B42}" type="slidenum">
              <a:pPr algn="r" defTabSz="914384">
                <a:defRPr sz="1800" b="0" i="0" u="none" strike="noStrike" kern="0" cap="none" spc="0" baseline="0">
                  <a:solidFill>
                    <a:srgbClr val="000000"/>
                  </a:solidFill>
                  <a:uFillTx/>
                </a:defRPr>
              </a:pPr>
              <a:t>60</a:t>
            </a:fld>
            <a:endParaRPr lang="en-US" sz="1200">
              <a:solidFill>
                <a:srgbClr val="000000"/>
              </a:solidFill>
              <a:latin typeface="Calibri"/>
              <a:ea typeface=""/>
              <a:cs typeface=""/>
            </a:endParaRPr>
          </a:p>
        </p:txBody>
      </p:sp>
    </p:spTree>
    <p:extLst>
      <p:ext uri="{BB962C8B-B14F-4D97-AF65-F5344CB8AC3E}">
        <p14:creationId xmlns:p14="http://schemas.microsoft.com/office/powerpoint/2010/main" val="10038106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55517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In preparation for the FY 2020-21 budget process, staff will look at all options available to the City in order to develop a comprehensive balanced budget. </a:t>
            </a:r>
          </a:p>
          <a:p>
            <a:endParaRPr lang="en-US" dirty="0" smtClean="0"/>
          </a:p>
          <a:p>
            <a:r>
              <a:rPr lang="en-US" dirty="0" smtClean="0"/>
              <a:t>Some of the budget balancing options will be:</a:t>
            </a:r>
          </a:p>
          <a:p>
            <a:pPr lvl="1"/>
            <a:r>
              <a:rPr lang="en-US" sz="1600" dirty="0" smtClean="0"/>
              <a:t>Review existing labor contracts</a:t>
            </a:r>
          </a:p>
          <a:p>
            <a:pPr lvl="1"/>
            <a:endParaRPr lang="en-US" sz="1600" dirty="0" smtClean="0"/>
          </a:p>
          <a:p>
            <a:pPr lvl="1"/>
            <a:r>
              <a:rPr lang="en-US" sz="1600" dirty="0" smtClean="0"/>
              <a:t>Use of furloughs (including winter holidays furlough)</a:t>
            </a:r>
          </a:p>
          <a:p>
            <a:pPr lvl="1"/>
            <a:endParaRPr lang="en-US" sz="1600" dirty="0" smtClean="0"/>
          </a:p>
          <a:p>
            <a:pPr lvl="1"/>
            <a:r>
              <a:rPr lang="en-US" sz="1600" dirty="0" smtClean="0"/>
              <a:t>Voluntary reduction in hours</a:t>
            </a:r>
          </a:p>
          <a:p>
            <a:pPr lvl="1"/>
            <a:endParaRPr lang="en-US" sz="1600" dirty="0" smtClean="0"/>
          </a:p>
          <a:p>
            <a:pPr lvl="1"/>
            <a:r>
              <a:rPr lang="en-US" sz="1600" dirty="0" smtClean="0"/>
              <a:t>Further position reductions</a:t>
            </a:r>
          </a:p>
          <a:p>
            <a:pPr lvl="1"/>
            <a:endParaRPr lang="en-US" sz="1600" dirty="0" smtClean="0"/>
          </a:p>
          <a:p>
            <a:pPr lvl="1"/>
            <a:r>
              <a:rPr lang="en-US" sz="1600" dirty="0" smtClean="0"/>
              <a:t>Increased use of private contracts/privatization of services</a:t>
            </a:r>
          </a:p>
          <a:p>
            <a:pPr lvl="1"/>
            <a:endParaRPr lang="en-US" sz="1600" dirty="0" smtClean="0"/>
          </a:p>
          <a:p>
            <a:pPr lvl="1"/>
            <a:r>
              <a:rPr lang="en-US" sz="1600" dirty="0" smtClean="0"/>
              <a:t>Regionalization of services</a:t>
            </a:r>
          </a:p>
          <a:p>
            <a:pPr lvl="1"/>
            <a:endParaRPr lang="en-US" sz="1600" dirty="0" smtClean="0"/>
          </a:p>
          <a:p>
            <a:pPr lvl="1"/>
            <a:r>
              <a:rPr lang="en-US" sz="1600" dirty="0" smtClean="0"/>
              <a:t>Additional “Pension Reform” options</a:t>
            </a:r>
          </a:p>
          <a:p>
            <a:pPr lvl="1"/>
            <a:endParaRPr lang="en-US" sz="1600" dirty="0" smtClean="0"/>
          </a:p>
          <a:p>
            <a:pPr lvl="1"/>
            <a:r>
              <a:rPr lang="en-US" sz="1600" dirty="0" smtClean="0"/>
              <a:t>Across-the-board appropriation cuts</a:t>
            </a:r>
          </a:p>
          <a:p>
            <a:endParaRPr lang="en-US" dirty="0"/>
          </a:p>
        </p:txBody>
      </p:sp>
    </p:spTree>
    <p:extLst>
      <p:ext uri="{BB962C8B-B14F-4D97-AF65-F5344CB8AC3E}">
        <p14:creationId xmlns:p14="http://schemas.microsoft.com/office/powerpoint/2010/main" val="15637719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600" dirty="0" smtClean="0"/>
              <a:t>Continued deferred maintenance</a:t>
            </a:r>
          </a:p>
          <a:p>
            <a:pPr lvl="1"/>
            <a:endParaRPr lang="en-US" sz="1600" dirty="0" smtClean="0"/>
          </a:p>
          <a:p>
            <a:pPr lvl="1"/>
            <a:r>
              <a:rPr lang="en-US" sz="1600" dirty="0" smtClean="0"/>
              <a:t>Service Reductions</a:t>
            </a:r>
          </a:p>
          <a:p>
            <a:pPr lvl="1"/>
            <a:endParaRPr lang="en-US" sz="1600" dirty="0" smtClean="0"/>
          </a:p>
          <a:p>
            <a:pPr lvl="1"/>
            <a:r>
              <a:rPr lang="en-US" sz="1600" dirty="0" smtClean="0"/>
              <a:t>Use of General Fund Reserves</a:t>
            </a:r>
          </a:p>
          <a:p>
            <a:pPr lvl="1"/>
            <a:endParaRPr lang="en-US" sz="1600" dirty="0" smtClean="0"/>
          </a:p>
          <a:p>
            <a:pPr lvl="1"/>
            <a:r>
              <a:rPr lang="en-US" sz="1600" dirty="0" smtClean="0"/>
              <a:t>Use of Economic Uncertainty Reserves</a:t>
            </a:r>
          </a:p>
          <a:p>
            <a:pPr lvl="1"/>
            <a:endParaRPr lang="en-US" sz="1600" dirty="0" smtClean="0"/>
          </a:p>
          <a:p>
            <a:pPr lvl="1"/>
            <a:r>
              <a:rPr lang="en-US" sz="1600" dirty="0" smtClean="0"/>
              <a:t>Revenue enhancements</a:t>
            </a:r>
          </a:p>
          <a:p>
            <a:pPr lvl="1"/>
            <a:endParaRPr lang="en-US" sz="1600" dirty="0" smtClean="0"/>
          </a:p>
          <a:p>
            <a:pPr lvl="1"/>
            <a:r>
              <a:rPr lang="en-US" sz="1600" dirty="0" smtClean="0"/>
              <a:t>Citywide reorganization to achieve a more efficient operational structure</a:t>
            </a:r>
          </a:p>
          <a:p>
            <a:pPr lvl="1"/>
            <a:endParaRPr lang="en-US" sz="1600" dirty="0" smtClean="0"/>
          </a:p>
          <a:p>
            <a:pPr lvl="1"/>
            <a:r>
              <a:rPr lang="en-US" sz="1600" dirty="0" smtClean="0"/>
              <a:t>Other items (TBD)</a:t>
            </a:r>
          </a:p>
          <a:p>
            <a:endParaRPr lang="en-US" dirty="0"/>
          </a:p>
        </p:txBody>
      </p:sp>
    </p:spTree>
    <p:extLst>
      <p:ext uri="{BB962C8B-B14F-4D97-AF65-F5344CB8AC3E}">
        <p14:creationId xmlns:p14="http://schemas.microsoft.com/office/powerpoint/2010/main" val="1926728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txBox="1">
            <a:spLocks noGrp="1"/>
          </p:cNvSpPr>
          <p:nvPr>
            <p:ph type="body" sz="quarter" idx="1"/>
          </p:nvPr>
        </p:nvSpPr>
        <p:spPr/>
        <p:txBody>
          <a:bodyPr/>
          <a:lstStyle/>
          <a:p>
            <a:pPr lvl="0"/>
            <a:r>
              <a:rPr lang="en-US"/>
              <a:t>Pension trust  balance was $2.5M during last year’s strategic planning</a:t>
            </a:r>
          </a:p>
          <a:p>
            <a:pPr lvl="0"/>
            <a:endParaRPr lang="en-US"/>
          </a:p>
          <a:p>
            <a:pPr lvl="0"/>
            <a:r>
              <a:rPr lang="en-US"/>
              <a:t>OPEB trust was at $24M during lest year’s strategic planning</a:t>
            </a:r>
          </a:p>
        </p:txBody>
      </p:sp>
      <p:sp>
        <p:nvSpPr>
          <p:cNvPr id="4" name="Slide Number Placeholder 3"/>
          <p:cNvSpPr txBox="1"/>
          <p:nvPr/>
        </p:nvSpPr>
        <p:spPr>
          <a:xfrm>
            <a:off x="3970339" y="8829674"/>
            <a:ext cx="3038477" cy="465142"/>
          </a:xfrm>
          <a:prstGeom prst="rect">
            <a:avLst/>
          </a:prstGeom>
          <a:noFill/>
          <a:ln cap="flat">
            <a:noFill/>
          </a:ln>
        </p:spPr>
        <p:txBody>
          <a:bodyPr vert="horz" wrap="square" lIns="91439" tIns="45719" rIns="91439" bIns="45719" anchor="b" anchorCtr="0" compatLnSpc="1">
            <a:noAutofit/>
          </a:bodyPr>
          <a:lstStyle/>
          <a:p>
            <a:pPr algn="r" defTabSz="914384">
              <a:defRPr sz="1800" b="0" i="0" u="none" strike="noStrike" kern="0" cap="none" spc="0" baseline="0">
                <a:solidFill>
                  <a:srgbClr val="000000"/>
                </a:solidFill>
                <a:uFillTx/>
              </a:defRPr>
            </a:pPr>
            <a:fld id="{55FBE2E7-C4F6-4B60-9C6B-BA40C3065B42}" type="slidenum">
              <a:pPr algn="r" defTabSz="914384">
                <a:defRPr sz="1800" b="0" i="0" u="none" strike="noStrike" kern="0" cap="none" spc="0" baseline="0">
                  <a:solidFill>
                    <a:srgbClr val="000000"/>
                  </a:solidFill>
                  <a:uFillTx/>
                </a:defRPr>
              </a:pPr>
              <a:t>64</a:t>
            </a:fld>
            <a:endParaRPr lang="en-US" sz="1200">
              <a:solidFill>
                <a:srgbClr val="000000"/>
              </a:solidFill>
              <a:latin typeface="Calibri"/>
              <a:ea typeface=""/>
              <a:cs typeface=""/>
            </a:endParaRPr>
          </a:p>
        </p:txBody>
      </p:sp>
    </p:spTree>
    <p:extLst>
      <p:ext uri="{BB962C8B-B14F-4D97-AF65-F5344CB8AC3E}">
        <p14:creationId xmlns:p14="http://schemas.microsoft.com/office/powerpoint/2010/main" val="35934482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txBox="1">
            <a:spLocks noGrp="1"/>
          </p:cNvSpPr>
          <p:nvPr>
            <p:ph type="body" sz="quarter" idx="1"/>
          </p:nvPr>
        </p:nvSpPr>
        <p:spPr/>
        <p:txBody>
          <a:bodyPr/>
          <a:lstStyle/>
          <a:p>
            <a:pPr lvl="0"/>
            <a:r>
              <a:rPr lang="en-US"/>
              <a:t>Pension trust  balance was $2.5M during last year’s strategic planning</a:t>
            </a:r>
          </a:p>
          <a:p>
            <a:pPr lvl="0"/>
            <a:endParaRPr lang="en-US"/>
          </a:p>
          <a:p>
            <a:pPr lvl="0"/>
            <a:r>
              <a:rPr lang="en-US"/>
              <a:t>OPEB trust was at $24M during lest year’s strategic planning</a:t>
            </a:r>
          </a:p>
        </p:txBody>
      </p:sp>
      <p:sp>
        <p:nvSpPr>
          <p:cNvPr id="4" name="Slide Number Placeholder 3"/>
          <p:cNvSpPr txBox="1"/>
          <p:nvPr/>
        </p:nvSpPr>
        <p:spPr>
          <a:xfrm>
            <a:off x="3970339" y="8829674"/>
            <a:ext cx="3038477" cy="465142"/>
          </a:xfrm>
          <a:prstGeom prst="rect">
            <a:avLst/>
          </a:prstGeom>
          <a:noFill/>
          <a:ln cap="flat">
            <a:noFill/>
          </a:ln>
        </p:spPr>
        <p:txBody>
          <a:bodyPr vert="horz" wrap="square" lIns="91439" tIns="45719" rIns="91439" bIns="45719" anchor="b" anchorCtr="0" compatLnSpc="1">
            <a:noAutofit/>
          </a:bodyPr>
          <a:lstStyle/>
          <a:p>
            <a:pPr algn="r" defTabSz="914384">
              <a:defRPr sz="1800" b="0" i="0" u="none" strike="noStrike" kern="0" cap="none" spc="0" baseline="0">
                <a:solidFill>
                  <a:srgbClr val="000000"/>
                </a:solidFill>
                <a:uFillTx/>
              </a:defRPr>
            </a:pPr>
            <a:fld id="{55FBE2E7-C4F6-4B60-9C6B-BA40C3065B42}" type="slidenum">
              <a:pPr algn="r" defTabSz="914384">
                <a:defRPr sz="1800" b="0" i="0" u="none" strike="noStrike" kern="0" cap="none" spc="0" baseline="0">
                  <a:solidFill>
                    <a:srgbClr val="000000"/>
                  </a:solidFill>
                  <a:uFillTx/>
                </a:defRPr>
              </a:pPr>
              <a:t>65</a:t>
            </a:fld>
            <a:endParaRPr lang="en-US" sz="1200">
              <a:solidFill>
                <a:srgbClr val="000000"/>
              </a:solidFill>
              <a:latin typeface="Calibri"/>
              <a:ea typeface=""/>
              <a:cs typeface=""/>
            </a:endParaRPr>
          </a:p>
        </p:txBody>
      </p:sp>
    </p:spTree>
    <p:extLst>
      <p:ext uri="{BB962C8B-B14F-4D97-AF65-F5344CB8AC3E}">
        <p14:creationId xmlns:p14="http://schemas.microsoft.com/office/powerpoint/2010/main" val="27915918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9894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into 4 slides</a:t>
            </a:r>
            <a:endParaRPr lang="en-US" dirty="0"/>
          </a:p>
        </p:txBody>
      </p:sp>
    </p:spTree>
    <p:extLst>
      <p:ext uri="{BB962C8B-B14F-4D97-AF65-F5344CB8AC3E}">
        <p14:creationId xmlns:p14="http://schemas.microsoft.com/office/powerpoint/2010/main" val="62816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we understand</a:t>
            </a:r>
            <a:r>
              <a:rPr lang="en-US" baseline="0" dirty="0" smtClean="0"/>
              <a:t> the desire to revamp these statements in the future</a:t>
            </a:r>
            <a:endParaRPr lang="en-US" dirty="0"/>
          </a:p>
        </p:txBody>
      </p:sp>
    </p:spTree>
    <p:extLst>
      <p:ext uri="{BB962C8B-B14F-4D97-AF65-F5344CB8AC3E}">
        <p14:creationId xmlns:p14="http://schemas.microsoft.com/office/powerpoint/2010/main" val="414512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70339" y="8829674"/>
            <a:ext cx="3038477" cy="465142"/>
          </a:xfrm>
          <a:prstGeom prst="rect">
            <a:avLst/>
          </a:prstGeom>
          <a:noFill/>
          <a:ln cap="flat">
            <a:noFill/>
          </a:ln>
        </p:spPr>
        <p:txBody>
          <a:bodyPr vert="horz" wrap="square" lIns="91439" tIns="45719" rIns="91439" bIns="45719" anchor="b" anchorCtr="0" compatLnSpc="1">
            <a:noAutofit/>
          </a:bodyPr>
          <a:lstStyle/>
          <a:p>
            <a:pPr algn="r" defTabSz="914384">
              <a:defRPr sz="1800" b="0" i="0" u="none" strike="noStrike" kern="0" cap="none" spc="0" baseline="0">
                <a:solidFill>
                  <a:srgbClr val="000000"/>
                </a:solidFill>
                <a:uFillTx/>
              </a:defRPr>
            </a:pPr>
            <a:fld id="{42506EF2-AB1B-43AD-9900-9CBB5AE9A042}" type="slidenum">
              <a:pPr algn="r" defTabSz="914384">
                <a:defRPr sz="1800" b="0" i="0" u="none" strike="noStrike" kern="0" cap="none" spc="0" baseline="0">
                  <a:solidFill>
                    <a:srgbClr val="000000"/>
                  </a:solidFill>
                  <a:uFillTx/>
                </a:defRPr>
              </a:pPr>
              <a:t>9</a:t>
            </a:fld>
            <a:endParaRPr lang="en-US" sz="1200">
              <a:solidFill>
                <a:srgbClr val="000000"/>
              </a:solidFill>
              <a:latin typeface="Calibri"/>
              <a:ea typeface=""/>
              <a:cs typeface=""/>
            </a:endParaRPr>
          </a:p>
        </p:txBody>
      </p:sp>
    </p:spTree>
    <p:extLst>
      <p:ext uri="{BB962C8B-B14F-4D97-AF65-F5344CB8AC3E}">
        <p14:creationId xmlns:p14="http://schemas.microsoft.com/office/powerpoint/2010/main" val="1201601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3"/>
            <a:ext cx="12192000" cy="1470025"/>
          </a:xfrm>
          <a:solidFill>
            <a:srgbClr val="0F7CA7"/>
          </a:solidFill>
          <a:effectLst/>
        </p:spPr>
        <p:txBody>
          <a:bodyPr/>
          <a:lstStyle/>
          <a:p>
            <a:r>
              <a:rPr lang="en-US"/>
              <a:t>Click to edit Master title style</a:t>
            </a:r>
            <a:endParaRPr lang="en-US" dirty="0"/>
          </a:p>
        </p:txBody>
      </p:sp>
      <p:sp>
        <p:nvSpPr>
          <p:cNvPr id="3" name="Subtitle 2"/>
          <p:cNvSpPr>
            <a:spLocks noGrp="1"/>
          </p:cNvSpPr>
          <p:nvPr>
            <p:ph type="subTitle" idx="1"/>
          </p:nvPr>
        </p:nvSpPr>
        <p:spPr>
          <a:xfrm>
            <a:off x="4775200" y="3886200"/>
            <a:ext cx="5791200" cy="2362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CDFF2B2A-FB37-4B84-A5B7-C17FBE495EB2}" type="slidenum">
              <a:rPr lang="en-US" smtClean="0"/>
              <a:pPr/>
              <a:t>‹#›</a:t>
            </a:fld>
            <a:endParaRPr lang="en-US"/>
          </a:p>
        </p:txBody>
      </p:sp>
      <p:pic>
        <p:nvPicPr>
          <p:cNvPr id="7" name="Picture 6" descr="MP logo-process.jpg"/>
          <p:cNvPicPr>
            <a:picLocks noChangeAspect="1"/>
          </p:cNvPicPr>
          <p:nvPr userDrawn="1"/>
        </p:nvPicPr>
        <p:blipFill>
          <a:blip r:embed="rId2" cstate="print"/>
          <a:stretch>
            <a:fillRect/>
          </a:stretch>
        </p:blipFill>
        <p:spPr>
          <a:xfrm>
            <a:off x="406400" y="5550408"/>
            <a:ext cx="3022600" cy="1307592"/>
          </a:xfrm>
          <a:prstGeom prst="rect">
            <a:avLst/>
          </a:prstGeom>
        </p:spPr>
      </p:pic>
      <p:sp>
        <p:nvSpPr>
          <p:cNvPr id="9" name="TextBox 8"/>
          <p:cNvSpPr txBox="1"/>
          <p:nvPr userDrawn="1"/>
        </p:nvSpPr>
        <p:spPr>
          <a:xfrm>
            <a:off x="0" y="3124201"/>
            <a:ext cx="12192000" cy="369332"/>
          </a:xfrm>
          <a:prstGeom prst="rect">
            <a:avLst/>
          </a:prstGeom>
          <a:solidFill>
            <a:srgbClr val="56AC49"/>
          </a:solidFill>
        </p:spPr>
        <p:txBody>
          <a:bodyPr wrap="square" rtlCol="0">
            <a:spAutoFit/>
          </a:bodyPr>
          <a:lstStyle/>
          <a:p>
            <a:endParaRPr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Up">
    <p:spTree>
      <p:nvGrpSpPr>
        <p:cNvPr id="1" name=""/>
        <p:cNvGrpSpPr/>
        <p:nvPr/>
      </p:nvGrpSpPr>
      <p:grpSpPr>
        <a:xfrm>
          <a:off x="0" y="0"/>
          <a:ext cx="0" cy="0"/>
          <a:chOff x="0" y="0"/>
          <a:chExt cx="0" cy="0"/>
        </a:xfrm>
      </p:grpSpPr>
      <p:sp>
        <p:nvSpPr>
          <p:cNvPr id="11" name="Rectangle 11"/>
          <p:cNvSpPr>
            <a:spLocks noGrp="1"/>
          </p:cNvSpPr>
          <p:nvPr>
            <p:ph sz="quarter" idx="15"/>
          </p:nvPr>
        </p:nvSpPr>
        <p:spPr>
          <a:xfrm>
            <a:off x="406400" y="914400"/>
            <a:ext cx="11480800" cy="5334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4" name="Rectangle 8"/>
          <p:cNvSpPr>
            <a:spLocks noGrp="1"/>
          </p:cNvSpPr>
          <p:nvPr>
            <p:ph type="sldNum" sz="quarter" idx="16"/>
          </p:nvPr>
        </p:nvSpPr>
        <p:spPr>
          <a:xfrm>
            <a:off x="11582400" y="6473825"/>
            <a:ext cx="508000" cy="304800"/>
          </a:xfrm>
        </p:spPr>
        <p:txBody>
          <a:bodyPr/>
          <a:lstStyle>
            <a:lvl1pPr>
              <a:defRPr/>
            </a:lvl1pPr>
          </a:lstStyle>
          <a:p>
            <a:pPr>
              <a:defRPr/>
            </a:pPr>
            <a:fld id="{8B97AB1C-C0C9-4AF9-896F-C91EDCDBBC76}" type="slidenum">
              <a:rPr lang="en-US"/>
              <a:pPr>
                <a:defRPr/>
              </a:pPr>
              <a:t>‹#›</a:t>
            </a:fld>
            <a:endParaRPr lang="en-US" dirty="0"/>
          </a:p>
        </p:txBody>
      </p:sp>
      <p:sp>
        <p:nvSpPr>
          <p:cNvPr id="5" name="Rectangle 9"/>
          <p:cNvSpPr>
            <a:spLocks noGrp="1"/>
          </p:cNvSpPr>
          <p:nvPr>
            <p:ph type="ftr" sz="quarter" idx="17"/>
          </p:nvPr>
        </p:nvSpPr>
        <p:spPr/>
        <p:txBody>
          <a:bodyPr/>
          <a:lstStyle>
            <a:lvl1pPr>
              <a:defRPr/>
            </a:lvl1pPr>
          </a:lstStyle>
          <a:p>
            <a:pPr>
              <a:defRPr/>
            </a:pPr>
            <a:endParaRPr lang="en-US" dirty="0"/>
          </a:p>
        </p:txBody>
      </p:sp>
    </p:spTree>
    <p:extLst>
      <p:ext uri="{BB962C8B-B14F-4D97-AF65-F5344CB8AC3E}">
        <p14:creationId xmlns:p14="http://schemas.microsoft.com/office/powerpoint/2010/main" val="203919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Up">
    <p:spTree>
      <p:nvGrpSpPr>
        <p:cNvPr id="1" name=""/>
        <p:cNvGrpSpPr/>
        <p:nvPr/>
      </p:nvGrpSpPr>
      <p:grpSpPr>
        <a:xfrm>
          <a:off x="0" y="0"/>
          <a:ext cx="0" cy="0"/>
          <a:chOff x="0" y="0"/>
          <a:chExt cx="0" cy="0"/>
        </a:xfrm>
      </p:grpSpPr>
      <p:sp>
        <p:nvSpPr>
          <p:cNvPr id="15" name="Rectangle 11"/>
          <p:cNvSpPr>
            <a:spLocks noGrp="1"/>
          </p:cNvSpPr>
          <p:nvPr>
            <p:ph sz="quarter" idx="17"/>
          </p:nvPr>
        </p:nvSpPr>
        <p:spPr>
          <a:xfrm>
            <a:off x="6400800" y="914400"/>
            <a:ext cx="5486400" cy="5334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9" name="Rectangle 11"/>
          <p:cNvSpPr>
            <a:spLocks noGrp="1"/>
          </p:cNvSpPr>
          <p:nvPr>
            <p:ph sz="quarter" idx="15"/>
          </p:nvPr>
        </p:nvSpPr>
        <p:spPr>
          <a:xfrm>
            <a:off x="406400" y="914400"/>
            <a:ext cx="5588000" cy="5334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Rectangle 8"/>
          <p:cNvSpPr>
            <a:spLocks noGrp="1"/>
          </p:cNvSpPr>
          <p:nvPr>
            <p:ph type="sldNum" sz="quarter" idx="18"/>
          </p:nvPr>
        </p:nvSpPr>
        <p:spPr>
          <a:xfrm>
            <a:off x="11582400" y="6473825"/>
            <a:ext cx="508000" cy="304800"/>
          </a:xfrm>
        </p:spPr>
        <p:txBody>
          <a:bodyPr/>
          <a:lstStyle>
            <a:lvl1pPr>
              <a:defRPr/>
            </a:lvl1pPr>
          </a:lstStyle>
          <a:p>
            <a:pPr>
              <a:defRPr/>
            </a:pPr>
            <a:fld id="{2D6F8BD9-AECD-4BA2-9A7E-A206AFBA8004}" type="slidenum">
              <a:rPr lang="en-US"/>
              <a:pPr>
                <a:defRPr/>
              </a:pPr>
              <a:t>‹#›</a:t>
            </a:fld>
            <a:endParaRPr lang="en-US" dirty="0"/>
          </a:p>
        </p:txBody>
      </p:sp>
      <p:sp>
        <p:nvSpPr>
          <p:cNvPr id="6" name="Rectangle 9"/>
          <p:cNvSpPr>
            <a:spLocks noGrp="1"/>
          </p:cNvSpPr>
          <p:nvPr>
            <p:ph type="ftr" sz="quarter" idx="19"/>
          </p:nvPr>
        </p:nvSpPr>
        <p:spPr/>
        <p:txBody>
          <a:bodyPr/>
          <a:lstStyle>
            <a:lvl1pPr>
              <a:defRPr/>
            </a:lvl1pPr>
          </a:lstStyle>
          <a:p>
            <a:pPr>
              <a:defRPr/>
            </a:pPr>
            <a:endParaRPr lang="en-US" dirty="0"/>
          </a:p>
        </p:txBody>
      </p:sp>
    </p:spTree>
    <p:extLst>
      <p:ext uri="{BB962C8B-B14F-4D97-AF65-F5344CB8AC3E}">
        <p14:creationId xmlns:p14="http://schemas.microsoft.com/office/powerpoint/2010/main" val="999226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Up: 2 left, 1 right">
    <p:spTree>
      <p:nvGrpSpPr>
        <p:cNvPr id="1" name=""/>
        <p:cNvGrpSpPr/>
        <p:nvPr/>
      </p:nvGrpSpPr>
      <p:grpSpPr>
        <a:xfrm>
          <a:off x="0" y="0"/>
          <a:ext cx="0" cy="0"/>
          <a:chOff x="0" y="0"/>
          <a:chExt cx="0" cy="0"/>
        </a:xfrm>
      </p:grpSpPr>
      <p:sp>
        <p:nvSpPr>
          <p:cNvPr id="18" name="Rectangle 11"/>
          <p:cNvSpPr>
            <a:spLocks noGrp="1"/>
          </p:cNvSpPr>
          <p:nvPr>
            <p:ph sz="quarter" idx="15"/>
          </p:nvPr>
        </p:nvSpPr>
        <p:spPr>
          <a:xfrm>
            <a:off x="6400800" y="914400"/>
            <a:ext cx="5482336" cy="25908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7" name="Rectangle 11"/>
          <p:cNvSpPr>
            <a:spLocks noGrp="1"/>
          </p:cNvSpPr>
          <p:nvPr>
            <p:ph sz="quarter" idx="17"/>
          </p:nvPr>
        </p:nvSpPr>
        <p:spPr>
          <a:xfrm>
            <a:off x="6400800" y="3657600"/>
            <a:ext cx="5486400" cy="2596896"/>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21" name="Rectangle 11"/>
          <p:cNvSpPr>
            <a:spLocks noGrp="1"/>
          </p:cNvSpPr>
          <p:nvPr>
            <p:ph sz="quarter" idx="19"/>
          </p:nvPr>
        </p:nvSpPr>
        <p:spPr>
          <a:xfrm>
            <a:off x="406400" y="914400"/>
            <a:ext cx="5588000" cy="5334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6" name="Rectangle 8"/>
          <p:cNvSpPr>
            <a:spLocks noGrp="1"/>
          </p:cNvSpPr>
          <p:nvPr>
            <p:ph type="sldNum" sz="quarter" idx="20"/>
          </p:nvPr>
        </p:nvSpPr>
        <p:spPr>
          <a:xfrm>
            <a:off x="11582400" y="6473825"/>
            <a:ext cx="508000" cy="304800"/>
          </a:xfrm>
        </p:spPr>
        <p:txBody>
          <a:bodyPr/>
          <a:lstStyle>
            <a:lvl1pPr>
              <a:defRPr/>
            </a:lvl1pPr>
          </a:lstStyle>
          <a:p>
            <a:pPr>
              <a:defRPr/>
            </a:pPr>
            <a:fld id="{26C7ADBF-7C9F-45DD-841C-CBE1C892368A}" type="slidenum">
              <a:rPr lang="en-US"/>
              <a:pPr>
                <a:defRPr/>
              </a:pPr>
              <a:t>‹#›</a:t>
            </a:fld>
            <a:endParaRPr lang="en-US" dirty="0"/>
          </a:p>
        </p:txBody>
      </p:sp>
      <p:sp>
        <p:nvSpPr>
          <p:cNvPr id="7" name="Rectangle 9"/>
          <p:cNvSpPr>
            <a:spLocks noGrp="1"/>
          </p:cNvSpPr>
          <p:nvPr>
            <p:ph type="ftr" sz="quarter" idx="21"/>
          </p:nvPr>
        </p:nvSpPr>
        <p:spPr/>
        <p:txBody>
          <a:bodyPr/>
          <a:lstStyle>
            <a:lvl1pPr>
              <a:defRPr/>
            </a:lvl1pPr>
          </a:lstStyle>
          <a:p>
            <a:pPr>
              <a:defRPr/>
            </a:pPr>
            <a:endParaRPr lang="en-US" dirty="0"/>
          </a:p>
        </p:txBody>
      </p:sp>
    </p:spTree>
    <p:extLst>
      <p:ext uri="{BB962C8B-B14F-4D97-AF65-F5344CB8AC3E}">
        <p14:creationId xmlns:p14="http://schemas.microsoft.com/office/powerpoint/2010/main" val="1350645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8"/>
          <p:cNvSpPr>
            <a:spLocks noGrp="1"/>
          </p:cNvSpPr>
          <p:nvPr>
            <p:ph type="sldNum" sz="quarter" idx="10"/>
          </p:nvPr>
        </p:nvSpPr>
        <p:spPr>
          <a:xfrm>
            <a:off x="11582400" y="6473825"/>
            <a:ext cx="508000" cy="304800"/>
          </a:xfrm>
        </p:spPr>
        <p:txBody>
          <a:bodyPr/>
          <a:lstStyle>
            <a:lvl1pPr>
              <a:defRPr/>
            </a:lvl1pPr>
          </a:lstStyle>
          <a:p>
            <a:pPr>
              <a:defRPr/>
            </a:pPr>
            <a:fld id="{FC4D95B0-B21C-4A64-89A3-A3DBAE446AB5}" type="slidenum">
              <a:rPr lang="en-US"/>
              <a:pPr>
                <a:defRPr/>
              </a:pPr>
              <a:t>‹#›</a:t>
            </a:fld>
            <a:endParaRPr lang="en-US" dirty="0"/>
          </a:p>
        </p:txBody>
      </p:sp>
      <p:sp>
        <p:nvSpPr>
          <p:cNvPr id="4" name="Rectangle 9"/>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189381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508000" y="3581400"/>
            <a:ext cx="11277600" cy="1143000"/>
          </a:xfrm>
          <a:prstGeom prst="rect">
            <a:avLst/>
          </a:prstGeom>
          <a:noFill/>
        </p:spPr>
        <p:txBody>
          <a:bodyPr>
            <a:noAutofit/>
          </a:bodyPr>
          <a:lstStyle>
            <a:lvl1pPr algn="ctr" eaLnBrk="1" latinLnBrk="0" hangingPunct="1">
              <a:defRPr kumimoji="0" sz="3200" b="0" cap="all" spc="150" baseline="0">
                <a:solidFill>
                  <a:schemeClr val="bg1"/>
                </a:solidFill>
              </a:defRPr>
            </a:lvl1pPr>
          </a:lstStyle>
          <a:p>
            <a:r>
              <a:rPr lang="en-US" smtClean="0"/>
              <a:t>Click to edit Master title style</a:t>
            </a:r>
            <a:endParaRPr dirty="0"/>
          </a:p>
        </p:txBody>
      </p:sp>
    </p:spTree>
    <p:extLst>
      <p:ext uri="{BB962C8B-B14F-4D97-AF65-F5344CB8AC3E}">
        <p14:creationId xmlns:p14="http://schemas.microsoft.com/office/powerpoint/2010/main" val="83360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3"/>
            <a:ext cx="12192000" cy="1470025"/>
          </a:xfrm>
          <a:solidFill>
            <a:srgbClr val="0F7CA7"/>
          </a:solidFill>
          <a:effectLst/>
        </p:spPr>
        <p:txBody>
          <a:bodyPr/>
          <a:lstStyle/>
          <a:p>
            <a:r>
              <a:rPr lang="en-US"/>
              <a:t>Click to edit Master title style</a:t>
            </a:r>
            <a:endParaRPr lang="en-US" dirty="0"/>
          </a:p>
        </p:txBody>
      </p:sp>
      <p:sp>
        <p:nvSpPr>
          <p:cNvPr id="3" name="Subtitle 2"/>
          <p:cNvSpPr>
            <a:spLocks noGrp="1"/>
          </p:cNvSpPr>
          <p:nvPr>
            <p:ph type="subTitle" idx="1"/>
          </p:nvPr>
        </p:nvSpPr>
        <p:spPr>
          <a:xfrm>
            <a:off x="4775200" y="3886200"/>
            <a:ext cx="5791200" cy="2362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CDFF2B2A-FB37-4B84-A5B7-C17FBE495EB2}" type="slidenum">
              <a:rPr lang="en-US" smtClean="0"/>
              <a:pPr/>
              <a:t>‹#›</a:t>
            </a:fld>
            <a:endParaRPr lang="en-US"/>
          </a:p>
        </p:txBody>
      </p:sp>
      <p:pic>
        <p:nvPicPr>
          <p:cNvPr id="7" name="Picture 6" descr="MP logo-process.jpg"/>
          <p:cNvPicPr>
            <a:picLocks noChangeAspect="1"/>
          </p:cNvPicPr>
          <p:nvPr userDrawn="1"/>
        </p:nvPicPr>
        <p:blipFill>
          <a:blip r:embed="rId2" cstate="print"/>
          <a:stretch>
            <a:fillRect/>
          </a:stretch>
        </p:blipFill>
        <p:spPr>
          <a:xfrm>
            <a:off x="406400" y="5550408"/>
            <a:ext cx="3022600" cy="1307592"/>
          </a:xfrm>
          <a:prstGeom prst="rect">
            <a:avLst/>
          </a:prstGeom>
        </p:spPr>
      </p:pic>
      <p:sp>
        <p:nvSpPr>
          <p:cNvPr id="9" name="TextBox 8"/>
          <p:cNvSpPr txBox="1"/>
          <p:nvPr userDrawn="1"/>
        </p:nvSpPr>
        <p:spPr>
          <a:xfrm>
            <a:off x="0" y="3124201"/>
            <a:ext cx="12192000" cy="369332"/>
          </a:xfrm>
          <a:prstGeom prst="rect">
            <a:avLst/>
          </a:prstGeom>
          <a:solidFill>
            <a:srgbClr val="56AC49"/>
          </a:solidFill>
        </p:spPr>
        <p:txBody>
          <a:bodyPr wrap="square" rtlCol="0">
            <a:spAutoFit/>
          </a:bodyPr>
          <a:lstStyle/>
          <a:p>
            <a:endParaRPr lang="en-US" sz="1800" dirty="0"/>
          </a:p>
        </p:txBody>
      </p:sp>
    </p:spTree>
    <p:extLst>
      <p:ext uri="{BB962C8B-B14F-4D97-AF65-F5344CB8AC3E}">
        <p14:creationId xmlns:p14="http://schemas.microsoft.com/office/powerpoint/2010/main" val="3342028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28606B-D850-4E43-8068-D453303CB1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032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28606B-D850-4E43-8068-D453303CB1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799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28606B-D850-4E43-8068-D453303CB1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60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28606B-D850-4E43-8068-D453303CB1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08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0" y="0"/>
            <a:ext cx="12192000" cy="1143000"/>
          </a:xfrm>
          <a:solidFill>
            <a:srgbClr val="0F7CA7"/>
          </a:solidFill>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DFF2B2A-FB37-4B84-A5B7-C17FBE495EB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28606B-D850-4E43-8068-D453303CB1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072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28606B-D850-4E43-8068-D453303CB1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70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28606B-D850-4E43-8068-D453303CB1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032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28606B-D850-4E43-8068-D453303CB1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176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28606B-D850-4E43-8068-D453303CB1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231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28606B-D850-4E43-8068-D453303CB1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283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28606B-D850-4E43-8068-D453303CB1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194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3"/>
            <a:ext cx="12192000" cy="1470025"/>
          </a:xfrm>
          <a:solidFill>
            <a:srgbClr val="0F7CA7"/>
          </a:solidFill>
          <a:effectLst/>
        </p:spPr>
        <p:txBody>
          <a:bodyPr/>
          <a:lstStyle/>
          <a:p>
            <a:r>
              <a:rPr lang="en-US"/>
              <a:t>Click to edit Master title style</a:t>
            </a:r>
            <a:endParaRPr lang="en-US" dirty="0"/>
          </a:p>
        </p:txBody>
      </p:sp>
      <p:sp>
        <p:nvSpPr>
          <p:cNvPr id="3" name="Subtitle 2"/>
          <p:cNvSpPr>
            <a:spLocks noGrp="1"/>
          </p:cNvSpPr>
          <p:nvPr>
            <p:ph type="subTitle" idx="1"/>
          </p:nvPr>
        </p:nvSpPr>
        <p:spPr>
          <a:xfrm>
            <a:off x="4775200" y="3886200"/>
            <a:ext cx="5791200" cy="2362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CDFF2B2A-FB37-4B84-A5B7-C17FBE495EB2}" type="slidenum">
              <a:rPr lang="en-US" smtClean="0">
                <a:solidFill>
                  <a:prstClr val="black">
                    <a:tint val="75000"/>
                  </a:prstClr>
                </a:solidFill>
              </a:rPr>
              <a:pPr/>
              <a:t>‹#›</a:t>
            </a:fld>
            <a:endParaRPr lang="en-US">
              <a:solidFill>
                <a:prstClr val="black">
                  <a:tint val="75000"/>
                </a:prstClr>
              </a:solidFill>
            </a:endParaRPr>
          </a:p>
        </p:txBody>
      </p:sp>
      <p:pic>
        <p:nvPicPr>
          <p:cNvPr id="7" name="Picture 6" descr="MP logo-process.jpg"/>
          <p:cNvPicPr>
            <a:picLocks noChangeAspect="1"/>
          </p:cNvPicPr>
          <p:nvPr userDrawn="1"/>
        </p:nvPicPr>
        <p:blipFill>
          <a:blip r:embed="rId2" cstate="print"/>
          <a:stretch>
            <a:fillRect/>
          </a:stretch>
        </p:blipFill>
        <p:spPr>
          <a:xfrm>
            <a:off x="406400" y="5550408"/>
            <a:ext cx="3022600" cy="1307592"/>
          </a:xfrm>
          <a:prstGeom prst="rect">
            <a:avLst/>
          </a:prstGeom>
        </p:spPr>
      </p:pic>
      <p:sp>
        <p:nvSpPr>
          <p:cNvPr id="9" name="TextBox 8"/>
          <p:cNvSpPr txBox="1"/>
          <p:nvPr userDrawn="1"/>
        </p:nvSpPr>
        <p:spPr>
          <a:xfrm>
            <a:off x="0" y="3124201"/>
            <a:ext cx="12192000" cy="369332"/>
          </a:xfrm>
          <a:prstGeom prst="rect">
            <a:avLst/>
          </a:prstGeom>
          <a:solidFill>
            <a:srgbClr val="56AC49"/>
          </a:solid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265000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0" y="0"/>
            <a:ext cx="12192000" cy="1143000"/>
          </a:xfrm>
          <a:solidFill>
            <a:srgbClr val="0F7CA7"/>
          </a:solidFill>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DFF2B2A-FB37-4B84-A5B7-C17FBE495E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725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36638"/>
          </a:xfrm>
          <a:solidFill>
            <a:srgbClr val="0F7CA7"/>
          </a:solidFill>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DFF2B2A-FB37-4B84-A5B7-C17FBE495E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86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36638"/>
          </a:xfrm>
          <a:solidFill>
            <a:srgbClr val="0F7CA7"/>
          </a:solidFill>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DFF2B2A-FB37-4B84-A5B7-C17FBE495EB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36638"/>
          </a:xfrm>
          <a:solidFill>
            <a:srgbClr val="0F7CA7"/>
          </a:solidFill>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DFF2B2A-FB37-4B84-A5B7-C17FBE495E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004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FF2B2A-FB37-4B84-A5B7-C17FBE495E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429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4"/>
            <a:ext cx="6815667" cy="56705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DFF2B2A-FB37-4B84-A5B7-C17FBE495E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943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DFF2B2A-FB37-4B84-A5B7-C17FBE495E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08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Up">
    <p:spTree>
      <p:nvGrpSpPr>
        <p:cNvPr id="1" name=""/>
        <p:cNvGrpSpPr/>
        <p:nvPr/>
      </p:nvGrpSpPr>
      <p:grpSpPr>
        <a:xfrm>
          <a:off x="0" y="0"/>
          <a:ext cx="0" cy="0"/>
          <a:chOff x="0" y="0"/>
          <a:chExt cx="0" cy="0"/>
        </a:xfrm>
      </p:grpSpPr>
      <p:sp>
        <p:nvSpPr>
          <p:cNvPr id="11" name="Rectangle 11"/>
          <p:cNvSpPr>
            <a:spLocks noGrp="1"/>
          </p:cNvSpPr>
          <p:nvPr>
            <p:ph sz="quarter" idx="15"/>
          </p:nvPr>
        </p:nvSpPr>
        <p:spPr>
          <a:xfrm>
            <a:off x="406400" y="914400"/>
            <a:ext cx="11480800" cy="5334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4" name="Rectangle 8"/>
          <p:cNvSpPr>
            <a:spLocks noGrp="1"/>
          </p:cNvSpPr>
          <p:nvPr>
            <p:ph type="sldNum" sz="quarter" idx="16"/>
          </p:nvPr>
        </p:nvSpPr>
        <p:spPr>
          <a:xfrm>
            <a:off x="11582400" y="6473825"/>
            <a:ext cx="508000" cy="304800"/>
          </a:xfrm>
        </p:spPr>
        <p:txBody>
          <a:bodyPr/>
          <a:lstStyle>
            <a:lvl1pPr>
              <a:defRPr/>
            </a:lvl1pPr>
          </a:lstStyle>
          <a:p>
            <a:pPr>
              <a:defRPr/>
            </a:pPr>
            <a:fld id="{8B97AB1C-C0C9-4AF9-896F-C91EDCDBBC76}" type="slidenum">
              <a:rPr lang="en-US">
                <a:solidFill>
                  <a:prstClr val="black">
                    <a:tint val="75000"/>
                  </a:prstClr>
                </a:solidFill>
              </a:rPr>
              <a:pPr>
                <a:defRPr/>
              </a:pPr>
              <a:t>‹#›</a:t>
            </a:fld>
            <a:endParaRPr lang="en-US" dirty="0">
              <a:solidFill>
                <a:prstClr val="black">
                  <a:tint val="75000"/>
                </a:prstClr>
              </a:solidFill>
            </a:endParaRPr>
          </a:p>
        </p:txBody>
      </p:sp>
      <p:sp>
        <p:nvSpPr>
          <p:cNvPr id="5" name="Rectangle 9"/>
          <p:cNvSpPr>
            <a:spLocks noGrp="1"/>
          </p:cNvSpPr>
          <p:nvPr>
            <p:ph type="ftr" sz="quarter" idx="17"/>
          </p:nvPr>
        </p:nvSpPr>
        <p:spPr>
          <a:xfrm>
            <a:off x="406400" y="6477000"/>
            <a:ext cx="4978400" cy="304800"/>
          </a:xfrm>
          <a:prstGeom prst="rect">
            <a:avLst/>
          </a:prstGeom>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117444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36638"/>
          </a:xfrm>
          <a:solidFill>
            <a:srgbClr val="0F7CA7"/>
          </a:solidFill>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DFF2B2A-FB37-4B84-A5B7-C17FBE495E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FF2B2A-FB37-4B84-A5B7-C17FBE495E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4"/>
            <a:ext cx="6815667" cy="56705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DFF2B2A-FB37-4B84-A5B7-C17FBE495E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DFF2B2A-FB37-4B84-A5B7-C17FBE495E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Up">
    <p:spTree>
      <p:nvGrpSpPr>
        <p:cNvPr id="1" name=""/>
        <p:cNvGrpSpPr/>
        <p:nvPr/>
      </p:nvGrpSpPr>
      <p:grpSpPr>
        <a:xfrm>
          <a:off x="0" y="0"/>
          <a:ext cx="0" cy="0"/>
          <a:chOff x="0" y="0"/>
          <a:chExt cx="0" cy="0"/>
        </a:xfrm>
      </p:grpSpPr>
      <p:sp>
        <p:nvSpPr>
          <p:cNvPr id="11" name="Rectangle 11"/>
          <p:cNvSpPr>
            <a:spLocks noGrp="1"/>
          </p:cNvSpPr>
          <p:nvPr>
            <p:ph sz="quarter" idx="15"/>
          </p:nvPr>
        </p:nvSpPr>
        <p:spPr>
          <a:xfrm>
            <a:off x="406400" y="914400"/>
            <a:ext cx="11480800" cy="5334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4" name="Rectangle 8"/>
          <p:cNvSpPr>
            <a:spLocks noGrp="1"/>
          </p:cNvSpPr>
          <p:nvPr>
            <p:ph type="sldNum" sz="quarter" idx="16"/>
          </p:nvPr>
        </p:nvSpPr>
        <p:spPr>
          <a:xfrm>
            <a:off x="11582400" y="6473825"/>
            <a:ext cx="508000" cy="304800"/>
          </a:xfrm>
        </p:spPr>
        <p:txBody>
          <a:bodyPr/>
          <a:lstStyle>
            <a:lvl1pPr>
              <a:defRPr/>
            </a:lvl1pPr>
          </a:lstStyle>
          <a:p>
            <a:pPr>
              <a:defRPr/>
            </a:pPr>
            <a:fld id="{8B97AB1C-C0C9-4AF9-896F-C91EDCDBBC76}" type="slidenum">
              <a:rPr lang="en-US"/>
              <a:pPr>
                <a:defRPr/>
              </a:pPr>
              <a:t>‹#›</a:t>
            </a:fld>
            <a:endParaRPr lang="en-US" dirty="0"/>
          </a:p>
        </p:txBody>
      </p:sp>
      <p:sp>
        <p:nvSpPr>
          <p:cNvPr id="5" name="Rectangle 9"/>
          <p:cNvSpPr>
            <a:spLocks noGrp="1"/>
          </p:cNvSpPr>
          <p:nvPr>
            <p:ph type="ftr" sz="quarter" idx="17"/>
          </p:nvPr>
        </p:nvSpPr>
        <p:spPr>
          <a:xfrm>
            <a:off x="406400" y="6477000"/>
            <a:ext cx="4978400" cy="30480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45133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1428736"/>
            <a:ext cx="11696741" cy="533400"/>
          </a:xfrm>
          <a:prstGeom prst="rect">
            <a:avLst/>
          </a:prstGeom>
          <a:noFill/>
        </p:spPr>
        <p:txBody>
          <a:bodyPr>
            <a:noAutofit/>
          </a:bodyPr>
          <a:lstStyle>
            <a:lvl1pPr algn="l" eaLnBrk="1" latinLnBrk="0" hangingPunct="1">
              <a:defRPr kumimoji="0" sz="3200" b="0" cap="all" spc="150" baseline="0">
                <a:solidFill>
                  <a:schemeClr val="bg1"/>
                </a:solidFill>
              </a:defRPr>
            </a:lvl1pPr>
          </a:lstStyle>
          <a:p>
            <a:r>
              <a:rPr lang="en-US" smtClean="0"/>
              <a:t>Click to edit Master title style</a:t>
            </a:r>
            <a:endParaRPr/>
          </a:p>
        </p:txBody>
      </p:sp>
      <p:sp>
        <p:nvSpPr>
          <p:cNvPr id="3" name="Rectangle 3"/>
          <p:cNvSpPr>
            <a:spLocks noGrp="1"/>
          </p:cNvSpPr>
          <p:nvPr>
            <p:ph type="subTitle" idx="1"/>
          </p:nvPr>
        </p:nvSpPr>
        <p:spPr>
          <a:xfrm>
            <a:off x="304800" y="2143116"/>
            <a:ext cx="11696741" cy="357190"/>
          </a:xfrm>
          <a:noFill/>
        </p:spPr>
        <p:txBody>
          <a:bodyPr>
            <a:noAutofit/>
          </a:bodyPr>
          <a:lstStyle>
            <a:lvl1pPr marL="0" indent="0" algn="l" eaLnBrk="1" latinLnBrk="0" hangingPunct="1">
              <a:buNone/>
              <a:defRPr kumimoji="0" sz="1800" b="0">
                <a:solidFill>
                  <a:schemeClr val="bg1"/>
                </a:solidFill>
                <a:latin typeface="+mn-lt"/>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lstStyle>
          <a:p>
            <a:r>
              <a:rPr lang="en-US" dirty="0" smtClean="0"/>
              <a:t>Click to edit Master subtitle style</a:t>
            </a:r>
            <a:endParaRPr lang="en-US" dirty="0"/>
          </a:p>
        </p:txBody>
      </p:sp>
      <p:sp>
        <p:nvSpPr>
          <p:cNvPr id="13" name="Text Placeholder 12"/>
          <p:cNvSpPr>
            <a:spLocks noGrp="1"/>
          </p:cNvSpPr>
          <p:nvPr>
            <p:ph type="body" sz="quarter" idx="11"/>
          </p:nvPr>
        </p:nvSpPr>
        <p:spPr>
          <a:xfrm>
            <a:off x="304800" y="6172200"/>
            <a:ext cx="6705600" cy="457200"/>
          </a:xfrm>
        </p:spPr>
        <p:txBody>
          <a:bodyPr/>
          <a:lstStyle>
            <a:lvl1pPr>
              <a:defRPr sz="1800"/>
            </a:lvl1pPr>
          </a:lstStyle>
          <a:p>
            <a:pPr lvl="0"/>
            <a:r>
              <a:rPr lang="en-US" dirty="0" smtClean="0"/>
              <a:t>Click to edit Master text styles</a:t>
            </a:r>
          </a:p>
        </p:txBody>
      </p:sp>
      <p:sp>
        <p:nvSpPr>
          <p:cNvPr id="7" name="Text Placeholder 12"/>
          <p:cNvSpPr>
            <a:spLocks noGrp="1"/>
          </p:cNvSpPr>
          <p:nvPr>
            <p:ph type="body" sz="quarter" idx="12"/>
          </p:nvPr>
        </p:nvSpPr>
        <p:spPr>
          <a:xfrm>
            <a:off x="304800" y="3886200"/>
            <a:ext cx="6705600" cy="457200"/>
          </a:xfrm>
        </p:spPr>
        <p:txBody>
          <a:bodyPr/>
          <a:lstStyle>
            <a:lvl1pPr>
              <a:defRPr sz="1800">
                <a:solidFill>
                  <a:schemeClr val="bg1"/>
                </a:solidFill>
              </a:defRPr>
            </a:lvl1pPr>
          </a:lstStyle>
          <a:p>
            <a:pPr lvl="0"/>
            <a:r>
              <a:rPr lang="en-US" dirty="0" smtClean="0"/>
              <a:t>Click to edit Master text styles</a:t>
            </a:r>
          </a:p>
        </p:txBody>
      </p:sp>
      <p:sp>
        <p:nvSpPr>
          <p:cNvPr id="6" name="Slide Number Placeholder 7"/>
          <p:cNvSpPr>
            <a:spLocks noGrp="1"/>
          </p:cNvSpPr>
          <p:nvPr>
            <p:ph type="sldNum" sz="quarter" idx="13"/>
          </p:nvPr>
        </p:nvSpPr>
        <p:spPr/>
        <p:txBody>
          <a:bodyPr/>
          <a:lstStyle>
            <a:lvl1pPr>
              <a:defRPr/>
            </a:lvl1pPr>
          </a:lstStyle>
          <a:p>
            <a:pPr>
              <a:defRPr/>
            </a:pPr>
            <a:fld id="{B11546C7-35EE-4329-A092-6D8297C37312}" type="slidenum">
              <a:rPr lang="en-US"/>
              <a:pPr>
                <a:defRPr/>
              </a:pPr>
              <a:t>‹#›</a:t>
            </a:fld>
            <a:endParaRPr lang="en-US" dirty="0"/>
          </a:p>
        </p:txBody>
      </p:sp>
    </p:spTree>
    <p:extLst>
      <p:ext uri="{BB962C8B-B14F-4D97-AF65-F5344CB8AC3E}">
        <p14:creationId xmlns:p14="http://schemas.microsoft.com/office/powerpoint/2010/main" val="253848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jpeg"/><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0" y="274638"/>
            <a:ext cx="12192000" cy="1143000"/>
          </a:xfrm>
          <a:prstGeom prst="rect">
            <a:avLst/>
          </a:prstGeom>
          <a:solidFill>
            <a:srgbClr val="0F7CA7"/>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668000" y="6356353"/>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F2B2A-FB37-4B84-A5B7-C17FBE495EB2}" type="slidenum">
              <a:rPr lang="en-US" smtClean="0"/>
              <a:pPr/>
              <a:t>‹#›</a:t>
            </a:fld>
            <a:endParaRPr lang="en-US"/>
          </a:p>
        </p:txBody>
      </p:sp>
      <p:pic>
        <p:nvPicPr>
          <p:cNvPr id="8" name="Picture 7" descr="MP logo-process.jpg"/>
          <p:cNvPicPr>
            <a:picLocks noChangeAspect="1"/>
          </p:cNvPicPr>
          <p:nvPr/>
        </p:nvPicPr>
        <p:blipFill>
          <a:blip r:embed="rId10" cstate="print"/>
          <a:stretch>
            <a:fillRect/>
          </a:stretch>
        </p:blipFill>
        <p:spPr>
          <a:xfrm>
            <a:off x="203200" y="6128004"/>
            <a:ext cx="1549400" cy="6537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Lst>
  <p:hf hdr="0" ftr="0" dt="0"/>
  <p:txStyles>
    <p:titleStyle>
      <a:lvl1pPr algn="ctr" defTabSz="914400" rtl="0" eaLnBrk="1" latinLnBrk="0" hangingPunct="1">
        <a:spcBef>
          <a:spcPct val="0"/>
        </a:spcBef>
        <a:buNone/>
        <a:defRPr sz="44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0F7CA7"/>
        </a:buClr>
        <a:buSzPct val="12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56AC49"/>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EE8E00"/>
        </a:buClr>
        <a:buSzPct val="90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a:xfrm>
            <a:off x="11379200" y="6477000"/>
            <a:ext cx="508000" cy="3048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defRPr sz="1200">
                <a:solidFill>
                  <a:srgbClr val="003E70"/>
                </a:solidFill>
                <a:latin typeface="GillSans Light" pitchFamily="34" charset="0"/>
                <a:ea typeface="ヒラギノ角ゴ Pro W3" charset="-128"/>
                <a:cs typeface="+mn-cs"/>
              </a:defRPr>
            </a:lvl1pPr>
          </a:lstStyle>
          <a:p>
            <a:pPr fontAlgn="base">
              <a:spcAft>
                <a:spcPct val="0"/>
              </a:spcAft>
              <a:defRPr/>
            </a:pPr>
            <a:fld id="{FF0C79C2-132D-420F-9C91-0000483B612D}" type="slidenum">
              <a:rPr lang="en-US"/>
              <a:pPr fontAlgn="base">
                <a:spcAft>
                  <a:spcPct val="0"/>
                </a:spcAft>
                <a:defRPr/>
              </a:pPr>
              <a:t>‹#›</a:t>
            </a:fld>
            <a:endParaRPr lang="en-US" dirty="0"/>
          </a:p>
        </p:txBody>
      </p:sp>
      <p:sp>
        <p:nvSpPr>
          <p:cNvPr id="12" name="Rectangle 9"/>
          <p:cNvSpPr>
            <a:spLocks noGrp="1"/>
          </p:cNvSpPr>
          <p:nvPr>
            <p:ph type="ftr" sz="quarter" idx="3"/>
          </p:nvPr>
        </p:nvSpPr>
        <p:spPr>
          <a:xfrm>
            <a:off x="406400" y="6477000"/>
            <a:ext cx="4978400" cy="3048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defRPr sz="1200">
                <a:solidFill>
                  <a:srgbClr val="003E70"/>
                </a:solidFill>
                <a:latin typeface="GillSans Light" pitchFamily="34" charset="0"/>
                <a:ea typeface="ヒラギノ角ゴ Pro W3" charset="-128"/>
                <a:cs typeface="+mn-cs"/>
              </a:defRPr>
            </a:lvl1pPr>
          </a:lstStyle>
          <a:p>
            <a:pPr fontAlgn="base">
              <a:spcAft>
                <a:spcPct val="0"/>
              </a:spcAft>
              <a:defRPr/>
            </a:pPr>
            <a:endParaRPr lang="en-US" dirty="0"/>
          </a:p>
        </p:txBody>
      </p:sp>
      <p:sp>
        <p:nvSpPr>
          <p:cNvPr id="1028" name="Rectangle 3"/>
          <p:cNvSpPr>
            <a:spLocks noGrp="1"/>
          </p:cNvSpPr>
          <p:nvPr>
            <p:ph type="body" idx="1"/>
          </p:nvPr>
        </p:nvSpPr>
        <p:spPr bwMode="auto">
          <a:xfrm>
            <a:off x="406400" y="914400"/>
            <a:ext cx="11480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0" name="Title Placeholder 19"/>
          <p:cNvSpPr>
            <a:spLocks noGrp="1"/>
          </p:cNvSpPr>
          <p:nvPr>
            <p:ph type="title"/>
          </p:nvPr>
        </p:nvSpPr>
        <p:spPr>
          <a:xfrm>
            <a:off x="406400" y="76200"/>
            <a:ext cx="11480800" cy="4572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cxnSp>
        <p:nvCxnSpPr>
          <p:cNvPr id="15" name="Straight Connector 14"/>
          <p:cNvCxnSpPr/>
          <p:nvPr/>
        </p:nvCxnSpPr>
        <p:spPr>
          <a:xfrm>
            <a:off x="0" y="6400800"/>
            <a:ext cx="12192000" cy="1588"/>
          </a:xfrm>
          <a:prstGeom prst="line">
            <a:avLst/>
          </a:prstGeom>
          <a:ln w="12700" cap="flat" cmpd="sng" algn="ctr">
            <a:solidFill>
              <a:srgbClr val="AEA444"/>
            </a:solidFill>
            <a:prstDash val="sysDot"/>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90144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95" r:id="rId7"/>
  </p:sldLayoutIdLst>
  <p:hf hdr="0" ftr="0" dt="0"/>
  <p:txStyles>
    <p:titleStyle>
      <a:lvl1pPr algn="l" rtl="0" eaLnBrk="0" fontAlgn="base" hangingPunct="0">
        <a:spcBef>
          <a:spcPct val="0"/>
        </a:spcBef>
        <a:spcAft>
          <a:spcPct val="0"/>
        </a:spcAft>
        <a:defRPr sz="2000" cap="all">
          <a:solidFill>
            <a:schemeClr val="bg1"/>
          </a:solidFill>
          <a:latin typeface="+mj-lt"/>
          <a:ea typeface="ヒラギノ角ゴ Pro W3" charset="-128"/>
          <a:cs typeface="ヒラギノ角ゴ Pro W3"/>
        </a:defRPr>
      </a:lvl1pPr>
      <a:lvl2pPr algn="l" rtl="0" eaLnBrk="0" fontAlgn="base" hangingPunct="0">
        <a:spcBef>
          <a:spcPct val="0"/>
        </a:spcBef>
        <a:spcAft>
          <a:spcPct val="0"/>
        </a:spcAft>
        <a:defRPr sz="2000">
          <a:solidFill>
            <a:schemeClr val="bg1"/>
          </a:solidFill>
          <a:latin typeface="Gill Sans MT"/>
          <a:ea typeface="ヒラギノ角ゴ Pro W3" charset="-128"/>
          <a:cs typeface="ヒラギノ角ゴ Pro W3"/>
        </a:defRPr>
      </a:lvl2pPr>
      <a:lvl3pPr algn="l" rtl="0" eaLnBrk="0" fontAlgn="base" hangingPunct="0">
        <a:spcBef>
          <a:spcPct val="0"/>
        </a:spcBef>
        <a:spcAft>
          <a:spcPct val="0"/>
        </a:spcAft>
        <a:defRPr sz="2000">
          <a:solidFill>
            <a:schemeClr val="bg1"/>
          </a:solidFill>
          <a:latin typeface="Gill Sans MT"/>
          <a:ea typeface="ヒラギノ角ゴ Pro W3" charset="-128"/>
          <a:cs typeface="ヒラギノ角ゴ Pro W3"/>
        </a:defRPr>
      </a:lvl3pPr>
      <a:lvl4pPr algn="l" rtl="0" eaLnBrk="0" fontAlgn="base" hangingPunct="0">
        <a:spcBef>
          <a:spcPct val="0"/>
        </a:spcBef>
        <a:spcAft>
          <a:spcPct val="0"/>
        </a:spcAft>
        <a:defRPr sz="2000">
          <a:solidFill>
            <a:schemeClr val="bg1"/>
          </a:solidFill>
          <a:latin typeface="Gill Sans MT"/>
          <a:ea typeface="ヒラギノ角ゴ Pro W3" charset="-128"/>
          <a:cs typeface="ヒラギノ角ゴ Pro W3"/>
        </a:defRPr>
      </a:lvl4pPr>
      <a:lvl5pPr algn="l" rtl="0" eaLnBrk="0" fontAlgn="base" hangingPunct="0">
        <a:spcBef>
          <a:spcPct val="0"/>
        </a:spcBef>
        <a:spcAft>
          <a:spcPct val="0"/>
        </a:spcAft>
        <a:defRPr sz="2000">
          <a:solidFill>
            <a:schemeClr val="bg1"/>
          </a:solidFill>
          <a:latin typeface="Gill Sans MT"/>
          <a:ea typeface="ヒラギノ角ゴ Pro W3" charset="-128"/>
          <a:cs typeface="ヒラギノ角ゴ Pro W3"/>
        </a:defRPr>
      </a:lvl5pPr>
      <a:lvl6pPr marL="457200" algn="l" rtl="0" eaLnBrk="1" fontAlgn="base" hangingPunct="1">
        <a:spcBef>
          <a:spcPct val="0"/>
        </a:spcBef>
        <a:spcAft>
          <a:spcPct val="0"/>
        </a:spcAft>
        <a:defRPr sz="2000">
          <a:solidFill>
            <a:schemeClr val="bg1"/>
          </a:solidFill>
          <a:latin typeface="Gill Sans MT"/>
        </a:defRPr>
      </a:lvl6pPr>
      <a:lvl7pPr marL="914400" algn="l" rtl="0" eaLnBrk="1" fontAlgn="base" hangingPunct="1">
        <a:spcBef>
          <a:spcPct val="0"/>
        </a:spcBef>
        <a:spcAft>
          <a:spcPct val="0"/>
        </a:spcAft>
        <a:defRPr sz="2000">
          <a:solidFill>
            <a:schemeClr val="bg1"/>
          </a:solidFill>
          <a:latin typeface="Gill Sans MT"/>
        </a:defRPr>
      </a:lvl7pPr>
      <a:lvl8pPr marL="1371600" algn="l" rtl="0" eaLnBrk="1" fontAlgn="base" hangingPunct="1">
        <a:spcBef>
          <a:spcPct val="0"/>
        </a:spcBef>
        <a:spcAft>
          <a:spcPct val="0"/>
        </a:spcAft>
        <a:defRPr sz="2000">
          <a:solidFill>
            <a:schemeClr val="bg1"/>
          </a:solidFill>
          <a:latin typeface="Gill Sans MT"/>
        </a:defRPr>
      </a:lvl8pPr>
      <a:lvl9pPr marL="1828800" algn="l" rtl="0" eaLnBrk="1" fontAlgn="base" hangingPunct="1">
        <a:spcBef>
          <a:spcPct val="0"/>
        </a:spcBef>
        <a:spcAft>
          <a:spcPct val="0"/>
        </a:spcAft>
        <a:defRPr sz="2000">
          <a:solidFill>
            <a:schemeClr val="bg1"/>
          </a:solidFill>
          <a:latin typeface="Gill Sans MT"/>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a:defRPr>
      </a:lvl1pPr>
      <a:lvl2pPr marL="742950" indent="-285750" algn="l" rtl="0" eaLnBrk="0" fontAlgn="base" hangingPunct="0">
        <a:spcBef>
          <a:spcPct val="20000"/>
        </a:spcBef>
        <a:spcAft>
          <a:spcPct val="0"/>
        </a:spcAft>
        <a:buClr>
          <a:srgbClr val="21578A"/>
        </a:buClr>
        <a:buFont typeface="Arial" charset="0"/>
        <a:buChar char="•"/>
        <a:defRPr sz="2000">
          <a:solidFill>
            <a:schemeClr val="tx1"/>
          </a:solidFill>
          <a:latin typeface="+mn-lt"/>
          <a:ea typeface="ヒラギノ角ゴ Pro W3" charset="-128"/>
          <a:cs typeface="ヒラギノ角ゴ Pro W3"/>
        </a:defRPr>
      </a:lvl2pPr>
      <a:lvl3pPr marL="1143000" indent="-228600" algn="l" rtl="0" eaLnBrk="0" fontAlgn="base" hangingPunct="0">
        <a:spcBef>
          <a:spcPct val="20000"/>
        </a:spcBef>
        <a:spcAft>
          <a:spcPct val="0"/>
        </a:spcAft>
        <a:buClr>
          <a:srgbClr val="AEA444"/>
        </a:buClr>
        <a:buFont typeface="Arial" charset="0"/>
        <a:buChar char="•"/>
        <a:defRPr sz="2000">
          <a:solidFill>
            <a:schemeClr val="tx1"/>
          </a:solidFill>
          <a:latin typeface="+mn-lt"/>
          <a:ea typeface="ヒラギノ角ゴ Pro W3" charset="-128"/>
          <a:cs typeface="ヒラギノ角ゴ Pro W3"/>
        </a:defRPr>
      </a:lvl3pPr>
      <a:lvl4pPr marL="1600200" indent="-228600" algn="l" rtl="0" eaLnBrk="0" fontAlgn="base" hangingPunct="0">
        <a:spcBef>
          <a:spcPct val="20000"/>
        </a:spcBef>
        <a:spcAft>
          <a:spcPct val="0"/>
        </a:spcAft>
        <a:buChar char="–"/>
        <a:defRPr sz="1600">
          <a:solidFill>
            <a:schemeClr val="tx1"/>
          </a:solidFill>
          <a:latin typeface="+mn-lt"/>
          <a:ea typeface="ヒラギノ角ゴ Pro W3" charset="-128"/>
          <a:cs typeface="ヒラギノ角ゴ Pro W3"/>
        </a:defRPr>
      </a:lvl4pPr>
      <a:lvl5pPr marL="2057400" indent="-228600" algn="l" rtl="0" eaLnBrk="0" fontAlgn="base" hangingPunct="0">
        <a:spcBef>
          <a:spcPct val="20000"/>
        </a:spcBef>
        <a:spcAft>
          <a:spcPct val="0"/>
        </a:spcAft>
        <a:buChar char="»"/>
        <a:defRPr sz="1600">
          <a:solidFill>
            <a:schemeClr val="tx1"/>
          </a:solidFill>
          <a:latin typeface="+mn-lt"/>
          <a:ea typeface="ヒラギノ角ゴ Pro W3" charset="-128"/>
          <a:cs typeface="ヒラギノ角ゴ Pro W3"/>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8606B-D850-4E43-8068-D453303CB1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4365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0" y="274638"/>
            <a:ext cx="12192000" cy="1143000"/>
          </a:xfrm>
          <a:prstGeom prst="rect">
            <a:avLst/>
          </a:prstGeom>
          <a:solidFill>
            <a:srgbClr val="0F7CA7"/>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668000" y="6356353"/>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F2B2A-FB37-4B84-A5B7-C17FBE495EB2}" type="slidenum">
              <a:rPr lang="en-US" smtClean="0">
                <a:solidFill>
                  <a:prstClr val="black">
                    <a:tint val="75000"/>
                  </a:prstClr>
                </a:solidFill>
              </a:rPr>
              <a:pPr/>
              <a:t>‹#›</a:t>
            </a:fld>
            <a:endParaRPr lang="en-US">
              <a:solidFill>
                <a:prstClr val="black">
                  <a:tint val="75000"/>
                </a:prstClr>
              </a:solidFill>
            </a:endParaRPr>
          </a:p>
        </p:txBody>
      </p:sp>
      <p:pic>
        <p:nvPicPr>
          <p:cNvPr id="8" name="Picture 7" descr="MP logo-process.jpg"/>
          <p:cNvPicPr>
            <a:picLocks noChangeAspect="1"/>
          </p:cNvPicPr>
          <p:nvPr/>
        </p:nvPicPr>
        <p:blipFill>
          <a:blip r:embed="rId10" cstate="print"/>
          <a:stretch>
            <a:fillRect/>
          </a:stretch>
        </p:blipFill>
        <p:spPr>
          <a:xfrm>
            <a:off x="203200" y="6128004"/>
            <a:ext cx="1549400" cy="653796"/>
          </a:xfrm>
          <a:prstGeom prst="rect">
            <a:avLst/>
          </a:prstGeom>
        </p:spPr>
      </p:pic>
    </p:spTree>
    <p:extLst>
      <p:ext uri="{BB962C8B-B14F-4D97-AF65-F5344CB8AC3E}">
        <p14:creationId xmlns:p14="http://schemas.microsoft.com/office/powerpoint/2010/main" val="1716528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hf hdr="0" ftr="0" dt="0"/>
  <p:txStyles>
    <p:titleStyle>
      <a:lvl1pPr algn="ctr" defTabSz="914400" rtl="0" eaLnBrk="1" latinLnBrk="0" hangingPunct="1">
        <a:spcBef>
          <a:spcPct val="0"/>
        </a:spcBef>
        <a:buNone/>
        <a:defRPr sz="44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0F7CA7"/>
        </a:buClr>
        <a:buSzPct val="12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56AC49"/>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EE8E00"/>
        </a:buClr>
        <a:buSzPct val="90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0"/>
            <a:ext cx="12192000" cy="860425"/>
          </a:xfrm>
        </p:spPr>
        <p:txBody>
          <a:bodyPr>
            <a:normAutofit/>
          </a:bodyPr>
          <a:lstStyle/>
          <a:p>
            <a:r>
              <a:rPr lang="en-US" sz="4000" b="1" dirty="0" smtClean="0"/>
              <a:t>City Council Budget Study Session</a:t>
            </a:r>
            <a:endParaRPr lang="en-US" sz="4000" b="1" dirty="0"/>
          </a:p>
        </p:txBody>
      </p:sp>
      <p:sp>
        <p:nvSpPr>
          <p:cNvPr id="3" name="Subtitle 2"/>
          <p:cNvSpPr>
            <a:spLocks noGrp="1"/>
          </p:cNvSpPr>
          <p:nvPr>
            <p:ph type="subTitle" idx="1"/>
          </p:nvPr>
        </p:nvSpPr>
        <p:spPr>
          <a:xfrm>
            <a:off x="2057400" y="3121757"/>
            <a:ext cx="7543800" cy="2362200"/>
          </a:xfrm>
        </p:spPr>
        <p:txBody>
          <a:bodyPr>
            <a:normAutofit/>
          </a:bodyPr>
          <a:lstStyle/>
          <a:p>
            <a:r>
              <a:rPr lang="en-US" sz="2800" dirty="0" smtClean="0"/>
              <a:t>August 5, 2020</a:t>
            </a:r>
          </a:p>
          <a:p>
            <a:r>
              <a:rPr lang="en-US" sz="2800" dirty="0" smtClean="0"/>
              <a:t>8:00 AM</a:t>
            </a:r>
          </a:p>
        </p:txBody>
      </p:sp>
      <p:sp>
        <p:nvSpPr>
          <p:cNvPr id="4" name="TextBox 3"/>
          <p:cNvSpPr txBox="1"/>
          <p:nvPr/>
        </p:nvSpPr>
        <p:spPr>
          <a:xfrm>
            <a:off x="3138800" y="454717"/>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962400"/>
            <a:ext cx="3868396" cy="2667000"/>
          </a:xfrm>
          <a:prstGeom prst="rect">
            <a:avLst/>
          </a:prstGeom>
        </p:spPr>
      </p:pic>
    </p:spTree>
    <p:custDataLst>
      <p:tags r:id="rId1"/>
    </p:custDataLst>
    <p:extLst>
      <p:ext uri="{BB962C8B-B14F-4D97-AF65-F5344CB8AC3E}">
        <p14:creationId xmlns:p14="http://schemas.microsoft.com/office/powerpoint/2010/main" val="2899631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r>
              <a:rPr lang="en-US" dirty="0"/>
              <a:t>FY 2020-2021 City Strategic Plan </a:t>
            </a:r>
            <a:r>
              <a:rPr lang="en-US" dirty="0" smtClean="0"/>
              <a:t>Follow-up</a:t>
            </a:r>
            <a:endParaRPr lang="en-US" dirty="0"/>
          </a:p>
        </p:txBody>
      </p:sp>
      <p:sp>
        <p:nvSpPr>
          <p:cNvPr id="9" name="Content Placeholder 8"/>
          <p:cNvSpPr>
            <a:spLocks noGrp="1"/>
          </p:cNvSpPr>
          <p:nvPr>
            <p:ph idx="1"/>
          </p:nvPr>
        </p:nvSpPr>
        <p:spPr/>
        <p:txBody>
          <a:bodyPr/>
          <a:lstStyle/>
          <a:p>
            <a:endParaRPr lang="en-US" dirty="0" smtClean="0"/>
          </a:p>
          <a:p>
            <a:endParaRPr lang="en-US" dirty="0"/>
          </a:p>
          <a:p>
            <a:endParaRPr lang="en-US" dirty="0" smtClean="0"/>
          </a:p>
          <a:p>
            <a:r>
              <a:rPr lang="en-US" dirty="0" smtClean="0"/>
              <a:t>No change to Goal description</a:t>
            </a:r>
          </a:p>
          <a:p>
            <a:r>
              <a:rPr lang="en-US" dirty="0" smtClean="0"/>
              <a:t>New </a:t>
            </a:r>
            <a:r>
              <a:rPr lang="en-US" dirty="0" smtClean="0">
                <a:solidFill>
                  <a:srgbClr val="FF0000"/>
                </a:solidFill>
              </a:rPr>
              <a:t>Activity #5</a:t>
            </a:r>
            <a:r>
              <a:rPr lang="en-US" dirty="0" smtClean="0"/>
              <a:t>:</a:t>
            </a:r>
          </a:p>
          <a:p>
            <a:pPr lvl="1"/>
            <a:r>
              <a:rPr lang="en-US" sz="3200" i="1" dirty="0" smtClean="0">
                <a:solidFill>
                  <a:srgbClr val="FF0000"/>
                </a:solidFill>
              </a:rPr>
              <a:t>Complete COVID-19 emergency response analysis</a:t>
            </a:r>
            <a:endParaRPr lang="en-US" sz="3200" i="1" dirty="0">
              <a:solidFill>
                <a:srgbClr val="FF0000"/>
              </a:solidFill>
            </a:endParaRPr>
          </a:p>
        </p:txBody>
      </p:sp>
      <p:sp>
        <p:nvSpPr>
          <p:cNvPr id="8" name="Slide Number Placeholder 7"/>
          <p:cNvSpPr>
            <a:spLocks noGrp="1"/>
          </p:cNvSpPr>
          <p:nvPr>
            <p:ph type="sldNum" sz="quarter" idx="4294967295"/>
          </p:nvPr>
        </p:nvSpPr>
        <p:spPr>
          <a:xfrm>
            <a:off x="5638803" y="6367634"/>
            <a:ext cx="914400" cy="365129"/>
          </a:xfrm>
          <a:prstGeom prst="rect">
            <a:avLst/>
          </a:prstGeom>
        </p:spPr>
        <p:txBody>
          <a:bodyPr/>
          <a:lstStyle/>
          <a:p>
            <a:pPr lvl="0"/>
            <a:fld id="{0E07BFEB-1D9E-44F5-B6C9-EB93227DD650}" type="slidenum">
              <a:rPr lang="en-US" smtClean="0"/>
              <a:t>10</a:t>
            </a:fld>
            <a:endParaRPr lang="en-US"/>
          </a:p>
        </p:txBody>
      </p:sp>
      <p:grpSp>
        <p:nvGrpSpPr>
          <p:cNvPr id="3" name="Content Placeholder 6"/>
          <p:cNvGrpSpPr/>
          <p:nvPr/>
        </p:nvGrpSpPr>
        <p:grpSpPr>
          <a:xfrm>
            <a:off x="609600" y="1371600"/>
            <a:ext cx="10591800" cy="1533541"/>
            <a:chOff x="304796" y="2756202"/>
            <a:chExt cx="11670085" cy="1533541"/>
          </a:xfrm>
        </p:grpSpPr>
        <p:sp>
          <p:nvSpPr>
            <p:cNvPr id="4" name="Freeform 3"/>
            <p:cNvSpPr/>
            <p:nvPr/>
          </p:nvSpPr>
          <p:spPr>
            <a:xfrm>
              <a:off x="304796" y="4289743"/>
              <a:ext cx="1167008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5402" cap="flat">
              <a:solidFill>
                <a:srgbClr val="024C61"/>
              </a:solidFill>
              <a:prstDash val="solid"/>
            </a:ln>
          </p:spPr>
          <p:txBody>
            <a:bodyPr lIns="0" tIns="0" rIns="0" bIns="0"/>
            <a:lstStyle/>
            <a:p>
              <a:endParaRPr lang="en-US"/>
            </a:p>
          </p:txBody>
        </p:sp>
        <p:sp>
          <p:nvSpPr>
            <p:cNvPr id="5" name="Freeform 4"/>
            <p:cNvSpPr/>
            <p:nvPr/>
          </p:nvSpPr>
          <p:spPr>
            <a:xfrm>
              <a:off x="3339023" y="2792687"/>
              <a:ext cx="8635858" cy="1497055"/>
            </a:xfrm>
            <a:custGeom>
              <a:avLst/>
              <a:gdLst>
                <a:gd name="f0" fmla="val 10800000"/>
                <a:gd name="f1" fmla="val 5400000"/>
                <a:gd name="f2" fmla="val 180"/>
                <a:gd name="f3" fmla="val w"/>
                <a:gd name="f4" fmla="val h"/>
                <a:gd name="f5" fmla="val 0"/>
                <a:gd name="f6" fmla="val 8635860"/>
                <a:gd name="f7" fmla="val 1497058"/>
                <a:gd name="f8" fmla="+- 0 0 -90"/>
                <a:gd name="f9" fmla="*/ f3 1 8635860"/>
                <a:gd name="f10" fmla="*/ f4 1 1497058"/>
                <a:gd name="f11" fmla="val f5"/>
                <a:gd name="f12" fmla="val f6"/>
                <a:gd name="f13" fmla="val f7"/>
                <a:gd name="f14" fmla="*/ f8 f0 1"/>
                <a:gd name="f15" fmla="+- f13 0 f11"/>
                <a:gd name="f16" fmla="+- f12 0 f11"/>
                <a:gd name="f17" fmla="*/ f14 1 f2"/>
                <a:gd name="f18" fmla="*/ f16 1 8635860"/>
                <a:gd name="f19" fmla="*/ f15 1 1497058"/>
                <a:gd name="f20" fmla="*/ 0 f16 1"/>
                <a:gd name="f21" fmla="*/ 0 f15 1"/>
                <a:gd name="f22" fmla="*/ 8635860 f16 1"/>
                <a:gd name="f23" fmla="*/ 1497058 f15 1"/>
                <a:gd name="f24" fmla="+- f17 0 f1"/>
                <a:gd name="f25" fmla="*/ f20 1 8635860"/>
                <a:gd name="f26" fmla="*/ f21 1 1497058"/>
                <a:gd name="f27" fmla="*/ f22 1 8635860"/>
                <a:gd name="f28" fmla="*/ f23 1 149705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8635860" h="1497058">
                  <a:moveTo>
                    <a:pt x="f5" y="f5"/>
                  </a:moveTo>
                  <a:lnTo>
                    <a:pt x="f6" y="f5"/>
                  </a:lnTo>
                  <a:lnTo>
                    <a:pt x="f6" y="f7"/>
                  </a:lnTo>
                  <a:lnTo>
                    <a:pt x="f5" y="f7"/>
                  </a:lnTo>
                  <a:lnTo>
                    <a:pt x="f5" y="f5"/>
                  </a:lnTo>
                  <a:close/>
                </a:path>
              </a:pathLst>
            </a:custGeom>
            <a:solidFill>
              <a:srgbClr val="E3F6FD"/>
            </a:solidFill>
            <a:ln cap="flat">
              <a:noFill/>
              <a:prstDash val="solid"/>
            </a:ln>
          </p:spPr>
          <p:txBody>
            <a:bodyPr vert="horz" wrap="square" lIns="89538" tIns="89538" rIns="89538" bIns="89538" anchor="b" anchorCtr="0" compatLnSpc="1">
              <a:noAutofit/>
            </a:bodyPr>
            <a:lstStyle/>
            <a:p>
              <a:pPr marL="0" marR="0" lvl="0" indent="0" algn="l" defTabSz="2089147" rtl="0" fontAlgn="auto" hangingPunct="1">
                <a:lnSpc>
                  <a:spcPct val="90000"/>
                </a:lnSpc>
                <a:spcBef>
                  <a:spcPts val="0"/>
                </a:spcBef>
                <a:spcAft>
                  <a:spcPts val="2000"/>
                </a:spcAft>
                <a:buNone/>
                <a:tabLst/>
                <a:defRPr sz="1800" b="0" i="0" u="none" strike="noStrike" kern="0" cap="none" spc="0" baseline="0">
                  <a:solidFill>
                    <a:srgbClr val="000000"/>
                  </a:solidFill>
                  <a:uFillTx/>
                </a:defRPr>
              </a:pPr>
              <a:r>
                <a:rPr lang="en-US" sz="4700" b="1" i="0" u="none" strike="noStrike" kern="1200" cap="none" spc="0" baseline="0">
                  <a:solidFill>
                    <a:srgbClr val="000000"/>
                  </a:solidFill>
                  <a:uFillTx/>
                  <a:latin typeface="Calibri"/>
                  <a:ea typeface=""/>
                  <a:cs typeface=""/>
                </a:rPr>
                <a:t>Support community safety and preparedness</a:t>
              </a:r>
            </a:p>
          </p:txBody>
        </p:sp>
        <p:sp>
          <p:nvSpPr>
            <p:cNvPr id="6" name="Freeform 5"/>
            <p:cNvSpPr/>
            <p:nvPr/>
          </p:nvSpPr>
          <p:spPr>
            <a:xfrm>
              <a:off x="304796" y="2756202"/>
              <a:ext cx="3034216" cy="1497055"/>
            </a:xfrm>
            <a:custGeom>
              <a:avLst/>
              <a:gdLst>
                <a:gd name="f0" fmla="val 10800000"/>
                <a:gd name="f1" fmla="val 5400000"/>
                <a:gd name="f2" fmla="val 180"/>
                <a:gd name="f3" fmla="val w"/>
                <a:gd name="f4" fmla="val h"/>
                <a:gd name="f5" fmla="val 0"/>
                <a:gd name="f6" fmla="val 3034221"/>
                <a:gd name="f7" fmla="val 1497058"/>
                <a:gd name="f8" fmla="val 249560"/>
                <a:gd name="f9" fmla="val 2784661"/>
                <a:gd name="f10" fmla="val 2922489"/>
                <a:gd name="f11" fmla="val 111732"/>
                <a:gd name="f12" fmla="+- 0 0 -90"/>
                <a:gd name="f13" fmla="*/ f3 1 3034221"/>
                <a:gd name="f14" fmla="*/ f4 1 1497058"/>
                <a:gd name="f15" fmla="val f5"/>
                <a:gd name="f16" fmla="val f6"/>
                <a:gd name="f17" fmla="val f7"/>
                <a:gd name="f18" fmla="*/ f12 f0 1"/>
                <a:gd name="f19" fmla="+- f17 0 f15"/>
                <a:gd name="f20" fmla="+- f16 0 f15"/>
                <a:gd name="f21" fmla="*/ f18 1 f2"/>
                <a:gd name="f22" fmla="*/ f20 1 3034221"/>
                <a:gd name="f23" fmla="*/ f19 1 1497058"/>
                <a:gd name="f24" fmla="*/ 249560 f20 1"/>
                <a:gd name="f25" fmla="*/ 0 f19 1"/>
                <a:gd name="f26" fmla="*/ 2784661 f20 1"/>
                <a:gd name="f27" fmla="*/ 3034221 f20 1"/>
                <a:gd name="f28" fmla="*/ 249560 f19 1"/>
                <a:gd name="f29" fmla="*/ 1497058 f19 1"/>
                <a:gd name="f30" fmla="*/ 0 f20 1"/>
                <a:gd name="f31" fmla="+- f21 0 f1"/>
                <a:gd name="f32" fmla="*/ f24 1 3034221"/>
                <a:gd name="f33" fmla="*/ f25 1 1497058"/>
                <a:gd name="f34" fmla="*/ f26 1 3034221"/>
                <a:gd name="f35" fmla="*/ f27 1 3034221"/>
                <a:gd name="f36" fmla="*/ f28 1 1497058"/>
                <a:gd name="f37" fmla="*/ f29 1 1497058"/>
                <a:gd name="f38" fmla="*/ f30 1 3034221"/>
                <a:gd name="f39" fmla="*/ f15 1 f22"/>
                <a:gd name="f40" fmla="*/ f16 1 f22"/>
                <a:gd name="f41" fmla="*/ f15 1 f23"/>
                <a:gd name="f42" fmla="*/ f17 1 f23"/>
                <a:gd name="f43" fmla="*/ f32 1 f22"/>
                <a:gd name="f44" fmla="*/ f33 1 f23"/>
                <a:gd name="f45" fmla="*/ f34 1 f22"/>
                <a:gd name="f46" fmla="*/ f35 1 f22"/>
                <a:gd name="f47" fmla="*/ f36 1 f23"/>
                <a:gd name="f48" fmla="*/ f37 1 f23"/>
                <a:gd name="f49" fmla="*/ f38 1 f22"/>
                <a:gd name="f50" fmla="*/ f39 f13 1"/>
                <a:gd name="f51" fmla="*/ f40 f13 1"/>
                <a:gd name="f52" fmla="*/ f42 f14 1"/>
                <a:gd name="f53" fmla="*/ f41 f14 1"/>
                <a:gd name="f54" fmla="*/ f43 f13 1"/>
                <a:gd name="f55" fmla="*/ f44 f14 1"/>
                <a:gd name="f56" fmla="*/ f45 f13 1"/>
                <a:gd name="f57" fmla="*/ f46 f13 1"/>
                <a:gd name="f58" fmla="*/ f47 f14 1"/>
                <a:gd name="f59" fmla="*/ f48 f14 1"/>
                <a:gd name="f60" fmla="*/ f49 f13 1"/>
              </a:gdLst>
              <a:ahLst/>
              <a:cxnLst>
                <a:cxn ang="3cd4">
                  <a:pos x="hc" y="t"/>
                </a:cxn>
                <a:cxn ang="0">
                  <a:pos x="r" y="vc"/>
                </a:cxn>
                <a:cxn ang="cd4">
                  <a:pos x="hc" y="b"/>
                </a:cxn>
                <a:cxn ang="cd2">
                  <a:pos x="l" y="vc"/>
                </a:cxn>
                <a:cxn ang="f31">
                  <a:pos x="f54" y="f55"/>
                </a:cxn>
                <a:cxn ang="f31">
                  <a:pos x="f56" y="f55"/>
                </a:cxn>
                <a:cxn ang="f31">
                  <a:pos x="f57" y="f58"/>
                </a:cxn>
                <a:cxn ang="f31">
                  <a:pos x="f57" y="f59"/>
                </a:cxn>
                <a:cxn ang="f31">
                  <a:pos x="f57" y="f59"/>
                </a:cxn>
                <a:cxn ang="f31">
                  <a:pos x="f60" y="f59"/>
                </a:cxn>
                <a:cxn ang="f31">
                  <a:pos x="f60" y="f59"/>
                </a:cxn>
                <a:cxn ang="f31">
                  <a:pos x="f60" y="f58"/>
                </a:cxn>
                <a:cxn ang="f31">
                  <a:pos x="f54" y="f55"/>
                </a:cxn>
              </a:cxnLst>
              <a:rect l="f50" t="f53" r="f51" b="f52"/>
              <a:pathLst>
                <a:path w="3034221" h="1497058">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solidFill>
              <a:srgbClr val="0F7CA7"/>
            </a:solidFill>
            <a:ln cap="flat">
              <a:noFill/>
              <a:prstDash val="solid"/>
            </a:ln>
          </p:spPr>
          <p:txBody>
            <a:bodyPr vert="horz" wrap="square" lIns="153107" tIns="153107" rIns="153107" bIns="80010" anchor="ctr" anchorCtr="1" compatLnSpc="1">
              <a:noAutofit/>
            </a:bodyPr>
            <a:lstStyle/>
            <a:p>
              <a:pPr marL="0" marR="0" lvl="0" indent="0" algn="ctr" defTabSz="1866903" rtl="0" fontAlgn="auto" hangingPunct="1">
                <a:lnSpc>
                  <a:spcPct val="90000"/>
                </a:lnSpc>
                <a:spcBef>
                  <a:spcPts val="0"/>
                </a:spcBef>
                <a:spcAft>
                  <a:spcPts val="1800"/>
                </a:spcAft>
                <a:buNone/>
                <a:tabLst/>
                <a:defRPr sz="1800" b="0" i="0" u="none" strike="noStrike" kern="0" cap="none" spc="0" baseline="0">
                  <a:solidFill>
                    <a:srgbClr val="000000"/>
                  </a:solidFill>
                  <a:uFillTx/>
                </a:defRPr>
              </a:pPr>
              <a:r>
                <a:rPr lang="en-US" sz="4200" b="1" i="0" u="none" strike="noStrike" kern="1200" cap="none" spc="0" baseline="0">
                  <a:solidFill>
                    <a:srgbClr val="FFFFFF"/>
                  </a:solidFill>
                  <a:uFillTx/>
                  <a:latin typeface="Calibri"/>
                  <a:ea typeface=""/>
                  <a:cs typeface=""/>
                </a:rPr>
                <a:t>Goal 2</a:t>
              </a:r>
            </a:p>
          </p:txBody>
        </p:sp>
      </p:grpSp>
    </p:spTree>
    <p:extLst>
      <p:ext uri="{BB962C8B-B14F-4D97-AF65-F5344CB8AC3E}">
        <p14:creationId xmlns:p14="http://schemas.microsoft.com/office/powerpoint/2010/main" val="128247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FY 2020-2021 City Strategic Plan Follow-up</a:t>
            </a:r>
            <a:endParaRPr lang="en-US" b="1" dirty="0"/>
          </a:p>
        </p:txBody>
      </p:sp>
      <p:sp>
        <p:nvSpPr>
          <p:cNvPr id="9" name="Content Placeholder 8"/>
          <p:cNvSpPr>
            <a:spLocks noGrp="1"/>
          </p:cNvSpPr>
          <p:nvPr>
            <p:ph idx="1"/>
          </p:nvPr>
        </p:nvSpPr>
        <p:spPr/>
        <p:txBody>
          <a:bodyPr/>
          <a:lstStyle/>
          <a:p>
            <a:endParaRPr lang="en-US" dirty="0" smtClean="0"/>
          </a:p>
          <a:p>
            <a:endParaRPr lang="en-US" dirty="0"/>
          </a:p>
          <a:p>
            <a:endParaRPr lang="en-US" dirty="0" smtClean="0"/>
          </a:p>
          <a:p>
            <a:r>
              <a:rPr lang="en-US" dirty="0" smtClean="0"/>
              <a:t>No change</a:t>
            </a:r>
            <a:endParaRPr lang="en-US" dirty="0"/>
          </a:p>
        </p:txBody>
      </p:sp>
      <p:sp>
        <p:nvSpPr>
          <p:cNvPr id="8" name="Slide Number Placeholder 7"/>
          <p:cNvSpPr>
            <a:spLocks noGrp="1"/>
          </p:cNvSpPr>
          <p:nvPr>
            <p:ph type="sldNum" sz="quarter" idx="12"/>
          </p:nvPr>
        </p:nvSpPr>
        <p:spPr>
          <a:xfrm>
            <a:off x="5555303" y="6324600"/>
            <a:ext cx="914400" cy="365125"/>
          </a:xfrm>
          <a:prstGeom prst="rect">
            <a:avLst/>
          </a:prstGeom>
        </p:spPr>
        <p:txBody>
          <a:bodyPr/>
          <a:lstStyle/>
          <a:p>
            <a:pPr lvl="0"/>
            <a:fld id="{0E07BFEB-1D9E-44F5-B6C9-EB93227DD650}" type="slidenum">
              <a:rPr lang="en-US" smtClean="0"/>
              <a:t>11</a:t>
            </a:fld>
            <a:endParaRPr lang="en-US" dirty="0"/>
          </a:p>
        </p:txBody>
      </p:sp>
      <p:grpSp>
        <p:nvGrpSpPr>
          <p:cNvPr id="3" name="Content Placeholder 6"/>
          <p:cNvGrpSpPr/>
          <p:nvPr/>
        </p:nvGrpSpPr>
        <p:grpSpPr>
          <a:xfrm>
            <a:off x="411804" y="1447800"/>
            <a:ext cx="11201400" cy="1371601"/>
            <a:chOff x="304796" y="2273421"/>
            <a:chExt cx="11670085" cy="2016322"/>
          </a:xfrm>
        </p:grpSpPr>
        <p:sp>
          <p:nvSpPr>
            <p:cNvPr id="4" name="Freeform 3"/>
            <p:cNvSpPr/>
            <p:nvPr/>
          </p:nvSpPr>
          <p:spPr>
            <a:xfrm>
              <a:off x="304796" y="4289743"/>
              <a:ext cx="1167008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5402" cap="flat">
              <a:solidFill>
                <a:srgbClr val="024C61"/>
              </a:solidFill>
              <a:prstDash val="solid"/>
            </a:ln>
          </p:spPr>
          <p:txBody>
            <a:bodyPr lIns="0" tIns="0" rIns="0" bIns="0"/>
            <a:lstStyle/>
            <a:p>
              <a:endParaRPr lang="en-US"/>
            </a:p>
          </p:txBody>
        </p:sp>
        <p:sp>
          <p:nvSpPr>
            <p:cNvPr id="5" name="Freeform 4"/>
            <p:cNvSpPr/>
            <p:nvPr/>
          </p:nvSpPr>
          <p:spPr>
            <a:xfrm>
              <a:off x="3396206" y="2273422"/>
              <a:ext cx="8578675" cy="2016321"/>
            </a:xfrm>
            <a:custGeom>
              <a:avLst/>
              <a:gdLst>
                <a:gd name="f0" fmla="val 10800000"/>
                <a:gd name="f1" fmla="val 5400000"/>
                <a:gd name="f2" fmla="val 180"/>
                <a:gd name="f3" fmla="val w"/>
                <a:gd name="f4" fmla="val h"/>
                <a:gd name="f5" fmla="val 0"/>
                <a:gd name="f6" fmla="val 8635860"/>
                <a:gd name="f7" fmla="val 1497058"/>
                <a:gd name="f8" fmla="+- 0 0 -90"/>
                <a:gd name="f9" fmla="*/ f3 1 8635860"/>
                <a:gd name="f10" fmla="*/ f4 1 1497058"/>
                <a:gd name="f11" fmla="val f5"/>
                <a:gd name="f12" fmla="val f6"/>
                <a:gd name="f13" fmla="val f7"/>
                <a:gd name="f14" fmla="*/ f8 f0 1"/>
                <a:gd name="f15" fmla="+- f13 0 f11"/>
                <a:gd name="f16" fmla="+- f12 0 f11"/>
                <a:gd name="f17" fmla="*/ f14 1 f2"/>
                <a:gd name="f18" fmla="*/ f16 1 8635860"/>
                <a:gd name="f19" fmla="*/ f15 1 1497058"/>
                <a:gd name="f20" fmla="*/ 0 f16 1"/>
                <a:gd name="f21" fmla="*/ 0 f15 1"/>
                <a:gd name="f22" fmla="*/ 8635860 f16 1"/>
                <a:gd name="f23" fmla="*/ 1497058 f15 1"/>
                <a:gd name="f24" fmla="+- f17 0 f1"/>
                <a:gd name="f25" fmla="*/ f20 1 8635860"/>
                <a:gd name="f26" fmla="*/ f21 1 1497058"/>
                <a:gd name="f27" fmla="*/ f22 1 8635860"/>
                <a:gd name="f28" fmla="*/ f23 1 149705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8635860" h="1497058">
                  <a:moveTo>
                    <a:pt x="f5" y="f5"/>
                  </a:moveTo>
                  <a:lnTo>
                    <a:pt x="f6" y="f5"/>
                  </a:lnTo>
                  <a:lnTo>
                    <a:pt x="f6" y="f7"/>
                  </a:lnTo>
                  <a:lnTo>
                    <a:pt x="f5" y="f7"/>
                  </a:lnTo>
                  <a:lnTo>
                    <a:pt x="f5" y="f5"/>
                  </a:lnTo>
                  <a:close/>
                </a:path>
              </a:pathLst>
            </a:custGeom>
            <a:solidFill>
              <a:srgbClr val="E2F1DF"/>
            </a:solidFill>
            <a:ln cap="flat">
              <a:noFill/>
              <a:prstDash val="solid"/>
            </a:ln>
          </p:spPr>
          <p:txBody>
            <a:bodyPr vert="horz" wrap="square" lIns="89538" tIns="89538" rIns="89538" bIns="89538" anchor="b" anchorCtr="0" compatLnSpc="1">
              <a:noAutofit/>
            </a:bodyPr>
            <a:lstStyle/>
            <a:p>
              <a:pPr marL="0" marR="0" lvl="0" indent="0" algn="l" defTabSz="2089147" rtl="0" fontAlgn="auto" hangingPunct="1">
                <a:lnSpc>
                  <a:spcPct val="90000"/>
                </a:lnSpc>
                <a:spcBef>
                  <a:spcPts val="0"/>
                </a:spcBef>
                <a:spcAft>
                  <a:spcPts val="2000"/>
                </a:spcAft>
                <a:buNone/>
                <a:tabLst/>
                <a:defRPr sz="1800" b="0" i="0" u="none" strike="noStrike" kern="0" cap="none" spc="0" baseline="0">
                  <a:solidFill>
                    <a:srgbClr val="000000"/>
                  </a:solidFill>
                  <a:uFillTx/>
                </a:defRPr>
              </a:pPr>
              <a:endParaRPr lang="en-US" sz="4700" b="1" i="0" u="none" strike="noStrike" kern="1200" cap="none" spc="0" baseline="0" dirty="0" smtClean="0">
                <a:solidFill>
                  <a:srgbClr val="000000"/>
                </a:solidFill>
                <a:uFillTx/>
                <a:latin typeface="Calibri"/>
                <a:ea typeface=""/>
                <a:cs typeface=""/>
              </a:endParaRPr>
            </a:p>
            <a:p>
              <a:pPr marL="0" marR="0" lvl="0" indent="0" algn="l" defTabSz="2089147" rtl="0" fontAlgn="auto" hangingPunct="1">
                <a:lnSpc>
                  <a:spcPct val="90000"/>
                </a:lnSpc>
                <a:spcBef>
                  <a:spcPts val="0"/>
                </a:spcBef>
                <a:spcAft>
                  <a:spcPts val="2000"/>
                </a:spcAft>
                <a:buNone/>
                <a:tabLst/>
                <a:defRPr sz="1800" b="0" i="0" u="none" strike="noStrike" kern="0" cap="none" spc="0" baseline="0">
                  <a:solidFill>
                    <a:srgbClr val="000000"/>
                  </a:solidFill>
                  <a:uFillTx/>
                </a:defRPr>
              </a:pPr>
              <a:endParaRPr lang="en-US" sz="4700" b="1" dirty="0">
                <a:solidFill>
                  <a:srgbClr val="000000"/>
                </a:solidFill>
                <a:latin typeface="Calibri"/>
                <a:ea typeface=""/>
                <a:cs typeface=""/>
              </a:endParaRPr>
            </a:p>
            <a:p>
              <a:pPr marL="0" marR="0" lvl="0" indent="0" algn="l" defTabSz="2089147" rtl="0" fontAlgn="auto" hangingPunct="1">
                <a:lnSpc>
                  <a:spcPct val="90000"/>
                </a:lnSpc>
                <a:spcBef>
                  <a:spcPts val="0"/>
                </a:spcBef>
                <a:spcAft>
                  <a:spcPts val="2000"/>
                </a:spcAft>
                <a:buNone/>
                <a:tabLst/>
                <a:defRPr sz="1800" b="0" i="0" u="none" strike="noStrike" kern="0" cap="none" spc="0" baseline="0">
                  <a:solidFill>
                    <a:srgbClr val="000000"/>
                  </a:solidFill>
                  <a:uFillTx/>
                </a:defRPr>
              </a:pPr>
              <a:endParaRPr lang="en-US" sz="4700" b="1" i="0" u="none" strike="noStrike" kern="1200" cap="none" spc="0" baseline="0" dirty="0" smtClean="0">
                <a:solidFill>
                  <a:srgbClr val="000000"/>
                </a:solidFill>
                <a:uFillTx/>
                <a:latin typeface="Calibri"/>
                <a:ea typeface=""/>
                <a:cs typeface=""/>
              </a:endParaRPr>
            </a:p>
            <a:p>
              <a:pPr marL="0" marR="0" lvl="0" indent="0" algn="l" defTabSz="2089147" rtl="0" fontAlgn="auto" hangingPunct="1">
                <a:lnSpc>
                  <a:spcPct val="90000"/>
                </a:lnSpc>
                <a:spcBef>
                  <a:spcPts val="0"/>
                </a:spcBef>
                <a:spcAft>
                  <a:spcPts val="2000"/>
                </a:spcAft>
                <a:buNone/>
                <a:tabLst/>
                <a:defRPr sz="1800" b="0" i="0" u="none" strike="noStrike" kern="0" cap="none" spc="0" baseline="0">
                  <a:solidFill>
                    <a:srgbClr val="000000"/>
                  </a:solidFill>
                  <a:uFillTx/>
                </a:defRPr>
              </a:pPr>
              <a:endParaRPr lang="en-US" sz="4700" b="1" dirty="0">
                <a:solidFill>
                  <a:srgbClr val="000000"/>
                </a:solidFill>
                <a:latin typeface="Calibri"/>
                <a:ea typeface=""/>
                <a:cs typeface=""/>
              </a:endParaRPr>
            </a:p>
            <a:p>
              <a:pPr marL="0" marR="0" lvl="0" indent="0" algn="l" defTabSz="2089147" rtl="0" fontAlgn="auto" hangingPunct="1">
                <a:lnSpc>
                  <a:spcPct val="90000"/>
                </a:lnSpc>
                <a:spcBef>
                  <a:spcPts val="0"/>
                </a:spcBef>
                <a:spcAft>
                  <a:spcPts val="2000"/>
                </a:spcAft>
                <a:buNone/>
                <a:tabLst/>
                <a:defRPr sz="1800" b="0" i="0" u="none" strike="noStrike" kern="0" cap="none" spc="0" baseline="0">
                  <a:solidFill>
                    <a:srgbClr val="000000"/>
                  </a:solidFill>
                  <a:uFillTx/>
                </a:defRPr>
              </a:pPr>
              <a:endParaRPr lang="en-US" sz="4700" b="1" i="0" u="none" strike="noStrike" kern="1200" cap="none" spc="0" baseline="0" dirty="0" smtClean="0">
                <a:solidFill>
                  <a:srgbClr val="000000"/>
                </a:solidFill>
                <a:uFillTx/>
                <a:latin typeface="Calibri"/>
                <a:ea typeface=""/>
                <a:cs typeface=""/>
              </a:endParaRPr>
            </a:p>
            <a:p>
              <a:pPr marL="0" marR="0" lvl="0" indent="0" algn="l" defTabSz="2089147" rtl="0" fontAlgn="auto" hangingPunct="1">
                <a:lnSpc>
                  <a:spcPct val="90000"/>
                </a:lnSpc>
                <a:spcBef>
                  <a:spcPts val="0"/>
                </a:spcBef>
                <a:spcAft>
                  <a:spcPts val="2000"/>
                </a:spcAft>
                <a:buNone/>
                <a:tabLst/>
                <a:defRPr sz="1800" b="0" i="0" u="none" strike="noStrike" kern="0" cap="none" spc="0" baseline="0">
                  <a:solidFill>
                    <a:srgbClr val="000000"/>
                  </a:solidFill>
                  <a:uFillTx/>
                </a:defRPr>
              </a:pPr>
              <a:r>
                <a:rPr lang="en-US" sz="4700" b="1" i="0" u="none" strike="noStrike" kern="1200" cap="none" spc="0" baseline="0" dirty="0" smtClean="0">
                  <a:solidFill>
                    <a:srgbClr val="000000"/>
                  </a:solidFill>
                  <a:uFillTx/>
                  <a:latin typeface="Calibri"/>
                  <a:ea typeface=""/>
                  <a:cs typeface=""/>
                </a:rPr>
                <a:t>Develop </a:t>
              </a:r>
              <a:r>
                <a:rPr lang="en-US" sz="4700" b="1" i="0" u="none" strike="noStrike" kern="1200" cap="none" spc="0" baseline="0" dirty="0">
                  <a:solidFill>
                    <a:srgbClr val="000000"/>
                  </a:solidFill>
                  <a:uFillTx/>
                  <a:latin typeface="Calibri"/>
                  <a:ea typeface=""/>
                  <a:cs typeface=""/>
                </a:rPr>
                <a:t>as a choice employer and workforce</a:t>
              </a:r>
            </a:p>
          </p:txBody>
        </p:sp>
        <p:sp>
          <p:nvSpPr>
            <p:cNvPr id="6" name="Freeform 5"/>
            <p:cNvSpPr/>
            <p:nvPr/>
          </p:nvSpPr>
          <p:spPr>
            <a:xfrm>
              <a:off x="304796" y="2273421"/>
              <a:ext cx="3091411" cy="2016321"/>
            </a:xfrm>
            <a:custGeom>
              <a:avLst/>
              <a:gdLst>
                <a:gd name="f0" fmla="val 10800000"/>
                <a:gd name="f1" fmla="val 5400000"/>
                <a:gd name="f2" fmla="val 180"/>
                <a:gd name="f3" fmla="val w"/>
                <a:gd name="f4" fmla="val h"/>
                <a:gd name="f5" fmla="val 0"/>
                <a:gd name="f6" fmla="val 3034221"/>
                <a:gd name="f7" fmla="val 1497058"/>
                <a:gd name="f8" fmla="val 249560"/>
                <a:gd name="f9" fmla="val 2784661"/>
                <a:gd name="f10" fmla="val 2922489"/>
                <a:gd name="f11" fmla="val 111732"/>
                <a:gd name="f12" fmla="+- 0 0 -90"/>
                <a:gd name="f13" fmla="*/ f3 1 3034221"/>
                <a:gd name="f14" fmla="*/ f4 1 1497058"/>
                <a:gd name="f15" fmla="val f5"/>
                <a:gd name="f16" fmla="val f6"/>
                <a:gd name="f17" fmla="val f7"/>
                <a:gd name="f18" fmla="*/ f12 f0 1"/>
                <a:gd name="f19" fmla="+- f17 0 f15"/>
                <a:gd name="f20" fmla="+- f16 0 f15"/>
                <a:gd name="f21" fmla="*/ f18 1 f2"/>
                <a:gd name="f22" fmla="*/ f20 1 3034221"/>
                <a:gd name="f23" fmla="*/ f19 1 1497058"/>
                <a:gd name="f24" fmla="*/ 249560 f20 1"/>
                <a:gd name="f25" fmla="*/ 0 f19 1"/>
                <a:gd name="f26" fmla="*/ 2784661 f20 1"/>
                <a:gd name="f27" fmla="*/ 3034221 f20 1"/>
                <a:gd name="f28" fmla="*/ 249560 f19 1"/>
                <a:gd name="f29" fmla="*/ 1497058 f19 1"/>
                <a:gd name="f30" fmla="*/ 0 f20 1"/>
                <a:gd name="f31" fmla="+- f21 0 f1"/>
                <a:gd name="f32" fmla="*/ f24 1 3034221"/>
                <a:gd name="f33" fmla="*/ f25 1 1497058"/>
                <a:gd name="f34" fmla="*/ f26 1 3034221"/>
                <a:gd name="f35" fmla="*/ f27 1 3034221"/>
                <a:gd name="f36" fmla="*/ f28 1 1497058"/>
                <a:gd name="f37" fmla="*/ f29 1 1497058"/>
                <a:gd name="f38" fmla="*/ f30 1 3034221"/>
                <a:gd name="f39" fmla="*/ f15 1 f22"/>
                <a:gd name="f40" fmla="*/ f16 1 f22"/>
                <a:gd name="f41" fmla="*/ f15 1 f23"/>
                <a:gd name="f42" fmla="*/ f17 1 f23"/>
                <a:gd name="f43" fmla="*/ f32 1 f22"/>
                <a:gd name="f44" fmla="*/ f33 1 f23"/>
                <a:gd name="f45" fmla="*/ f34 1 f22"/>
                <a:gd name="f46" fmla="*/ f35 1 f22"/>
                <a:gd name="f47" fmla="*/ f36 1 f23"/>
                <a:gd name="f48" fmla="*/ f37 1 f23"/>
                <a:gd name="f49" fmla="*/ f38 1 f22"/>
                <a:gd name="f50" fmla="*/ f39 f13 1"/>
                <a:gd name="f51" fmla="*/ f40 f13 1"/>
                <a:gd name="f52" fmla="*/ f42 f14 1"/>
                <a:gd name="f53" fmla="*/ f41 f14 1"/>
                <a:gd name="f54" fmla="*/ f43 f13 1"/>
                <a:gd name="f55" fmla="*/ f44 f14 1"/>
                <a:gd name="f56" fmla="*/ f45 f13 1"/>
                <a:gd name="f57" fmla="*/ f46 f13 1"/>
                <a:gd name="f58" fmla="*/ f47 f14 1"/>
                <a:gd name="f59" fmla="*/ f48 f14 1"/>
                <a:gd name="f60" fmla="*/ f49 f13 1"/>
              </a:gdLst>
              <a:ahLst/>
              <a:cxnLst>
                <a:cxn ang="3cd4">
                  <a:pos x="hc" y="t"/>
                </a:cxn>
                <a:cxn ang="0">
                  <a:pos x="r" y="vc"/>
                </a:cxn>
                <a:cxn ang="cd4">
                  <a:pos x="hc" y="b"/>
                </a:cxn>
                <a:cxn ang="cd2">
                  <a:pos x="l" y="vc"/>
                </a:cxn>
                <a:cxn ang="f31">
                  <a:pos x="f54" y="f55"/>
                </a:cxn>
                <a:cxn ang="f31">
                  <a:pos x="f56" y="f55"/>
                </a:cxn>
                <a:cxn ang="f31">
                  <a:pos x="f57" y="f58"/>
                </a:cxn>
                <a:cxn ang="f31">
                  <a:pos x="f57" y="f59"/>
                </a:cxn>
                <a:cxn ang="f31">
                  <a:pos x="f57" y="f59"/>
                </a:cxn>
                <a:cxn ang="f31">
                  <a:pos x="f60" y="f59"/>
                </a:cxn>
                <a:cxn ang="f31">
                  <a:pos x="f60" y="f59"/>
                </a:cxn>
                <a:cxn ang="f31">
                  <a:pos x="f60" y="f58"/>
                </a:cxn>
                <a:cxn ang="f31">
                  <a:pos x="f54" y="f55"/>
                </a:cxn>
              </a:cxnLst>
              <a:rect l="f50" t="f53" r="f51" b="f52"/>
              <a:pathLst>
                <a:path w="3034221" h="1497058">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solidFill>
              <a:srgbClr val="56AC49"/>
            </a:solidFill>
            <a:ln cap="flat">
              <a:noFill/>
              <a:prstDash val="solid"/>
            </a:ln>
          </p:spPr>
          <p:txBody>
            <a:bodyPr vert="horz" wrap="square" lIns="153107" tIns="153107" rIns="153107" bIns="80010" anchor="ctr" anchorCtr="1" compatLnSpc="1">
              <a:noAutofit/>
            </a:bodyPr>
            <a:lstStyle/>
            <a:p>
              <a:pPr marL="0" marR="0" lvl="0" indent="0" algn="ctr" defTabSz="1866903" rtl="0" fontAlgn="auto" hangingPunct="1">
                <a:lnSpc>
                  <a:spcPct val="90000"/>
                </a:lnSpc>
                <a:spcBef>
                  <a:spcPts val="0"/>
                </a:spcBef>
                <a:spcAft>
                  <a:spcPts val="1800"/>
                </a:spcAft>
                <a:buNone/>
                <a:tabLst/>
                <a:defRPr sz="1800" b="0" i="0" u="none" strike="noStrike" kern="0" cap="none" spc="0" baseline="0">
                  <a:solidFill>
                    <a:srgbClr val="000000"/>
                  </a:solidFill>
                  <a:uFillTx/>
                </a:defRPr>
              </a:pPr>
              <a:r>
                <a:rPr lang="en-US" sz="4200" b="1" i="0" u="none" strike="noStrike" kern="1200" cap="none" spc="0" baseline="0">
                  <a:solidFill>
                    <a:srgbClr val="FFFFFF"/>
                  </a:solidFill>
                  <a:uFillTx/>
                  <a:latin typeface="Calibri"/>
                  <a:ea typeface=""/>
                  <a:cs typeface=""/>
                </a:rPr>
                <a:t>Goal 3</a:t>
              </a:r>
            </a:p>
          </p:txBody>
        </p:sp>
      </p:grpSp>
    </p:spTree>
    <p:extLst>
      <p:ext uri="{BB962C8B-B14F-4D97-AF65-F5344CB8AC3E}">
        <p14:creationId xmlns:p14="http://schemas.microsoft.com/office/powerpoint/2010/main" val="3624336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0"/>
            <a:ext cx="12192000" cy="838200"/>
          </a:xfrm>
        </p:spPr>
        <p:txBody>
          <a:bodyPr/>
          <a:lstStyle/>
          <a:p>
            <a:pPr lvl="0"/>
            <a:r>
              <a:rPr lang="en-US" dirty="0"/>
              <a:t>FY 2020-2021 City Strategic Plan Follow-up</a:t>
            </a:r>
            <a:endParaRPr lang="en-US" b="1" dirty="0"/>
          </a:p>
        </p:txBody>
      </p:sp>
      <p:sp>
        <p:nvSpPr>
          <p:cNvPr id="9" name="Content Placeholder 8"/>
          <p:cNvSpPr>
            <a:spLocks noGrp="1"/>
          </p:cNvSpPr>
          <p:nvPr>
            <p:ph idx="1"/>
          </p:nvPr>
        </p:nvSpPr>
        <p:spPr>
          <a:xfrm>
            <a:off x="609603" y="1219200"/>
            <a:ext cx="10972800" cy="5246914"/>
          </a:xfrm>
        </p:spPr>
        <p:txBody>
          <a:bodyPr>
            <a:normAutofit lnSpcReduction="10000"/>
          </a:bodyPr>
          <a:lstStyle/>
          <a:p>
            <a:endParaRPr lang="en-US" dirty="0" smtClean="0"/>
          </a:p>
          <a:p>
            <a:endParaRPr lang="en-US" dirty="0"/>
          </a:p>
          <a:p>
            <a:r>
              <a:rPr lang="en-US" dirty="0" smtClean="0"/>
              <a:t>No change to Goal description</a:t>
            </a:r>
          </a:p>
          <a:p>
            <a:r>
              <a:rPr lang="en-US" dirty="0" smtClean="0"/>
              <a:t>New </a:t>
            </a:r>
            <a:r>
              <a:rPr lang="en-US" dirty="0" smtClean="0">
                <a:solidFill>
                  <a:srgbClr val="FF0000"/>
                </a:solidFill>
              </a:rPr>
              <a:t>Activity #10 (for Objective 4A)</a:t>
            </a:r>
            <a:r>
              <a:rPr lang="en-US" dirty="0" smtClean="0"/>
              <a:t>:</a:t>
            </a:r>
          </a:p>
          <a:p>
            <a:pPr lvl="1"/>
            <a:r>
              <a:rPr lang="en-US" i="1" dirty="0" smtClean="0">
                <a:solidFill>
                  <a:srgbClr val="FF0000"/>
                </a:solidFill>
              </a:rPr>
              <a:t>Review the following environmental proposals:</a:t>
            </a:r>
          </a:p>
          <a:p>
            <a:pPr lvl="2"/>
            <a:r>
              <a:rPr lang="en-US" sz="2800" i="1" dirty="0" smtClean="0">
                <a:solidFill>
                  <a:srgbClr val="FF0000"/>
                </a:solidFill>
              </a:rPr>
              <a:t>Update Single-use Plastic Policy;</a:t>
            </a:r>
          </a:p>
          <a:p>
            <a:pPr lvl="2"/>
            <a:r>
              <a:rPr lang="en-US" sz="2800" i="1" dirty="0" smtClean="0">
                <a:solidFill>
                  <a:srgbClr val="FF0000"/>
                </a:solidFill>
              </a:rPr>
              <a:t>Establish Green Business Recognition Program;</a:t>
            </a:r>
          </a:p>
          <a:p>
            <a:pPr lvl="2"/>
            <a:r>
              <a:rPr lang="en-US" sz="2800" i="1" dirty="0" smtClean="0">
                <a:solidFill>
                  <a:srgbClr val="FF0000"/>
                </a:solidFill>
              </a:rPr>
              <a:t>Develop Green Construction Standards &amp; Incentives;</a:t>
            </a:r>
          </a:p>
          <a:p>
            <a:pPr lvl="2"/>
            <a:r>
              <a:rPr lang="en-US" sz="2800" i="1" dirty="0" smtClean="0">
                <a:solidFill>
                  <a:srgbClr val="FF0000"/>
                </a:solidFill>
              </a:rPr>
              <a:t>Explore joining Clean Power Alliance; and</a:t>
            </a:r>
          </a:p>
          <a:p>
            <a:pPr lvl="2"/>
            <a:r>
              <a:rPr lang="en-US" sz="2800" i="1" dirty="0" smtClean="0">
                <a:solidFill>
                  <a:srgbClr val="FF0000"/>
                </a:solidFill>
              </a:rPr>
              <a:t>Expand water conservation efforts.</a:t>
            </a:r>
            <a:endParaRPr lang="en-US" sz="2800" i="1" dirty="0">
              <a:solidFill>
                <a:srgbClr val="FF0000"/>
              </a:solidFill>
            </a:endParaRPr>
          </a:p>
        </p:txBody>
      </p:sp>
      <p:sp>
        <p:nvSpPr>
          <p:cNvPr id="8" name="Slide Number Placeholder 7"/>
          <p:cNvSpPr>
            <a:spLocks noGrp="1"/>
          </p:cNvSpPr>
          <p:nvPr>
            <p:ph type="sldNum" sz="quarter" idx="4294967295"/>
          </p:nvPr>
        </p:nvSpPr>
        <p:spPr>
          <a:xfrm>
            <a:off x="5638803" y="6367634"/>
            <a:ext cx="914400" cy="365129"/>
          </a:xfrm>
          <a:prstGeom prst="rect">
            <a:avLst/>
          </a:prstGeom>
        </p:spPr>
        <p:txBody>
          <a:bodyPr/>
          <a:lstStyle/>
          <a:p>
            <a:pPr lvl="0"/>
            <a:fld id="{0E07BFEB-1D9E-44F5-B6C9-EB93227DD650}" type="slidenum">
              <a:rPr lang="en-US" smtClean="0"/>
              <a:t>12</a:t>
            </a:fld>
            <a:endParaRPr lang="en-US"/>
          </a:p>
        </p:txBody>
      </p:sp>
      <p:grpSp>
        <p:nvGrpSpPr>
          <p:cNvPr id="3" name="Content Placeholder 6"/>
          <p:cNvGrpSpPr/>
          <p:nvPr/>
        </p:nvGrpSpPr>
        <p:grpSpPr>
          <a:xfrm>
            <a:off x="304800" y="1014161"/>
            <a:ext cx="11658600" cy="1119439"/>
            <a:chOff x="304796" y="2792687"/>
            <a:chExt cx="11670085" cy="1497056"/>
          </a:xfrm>
        </p:grpSpPr>
        <p:sp>
          <p:nvSpPr>
            <p:cNvPr id="4" name="Freeform 3"/>
            <p:cNvSpPr/>
            <p:nvPr/>
          </p:nvSpPr>
          <p:spPr>
            <a:xfrm>
              <a:off x="304796" y="4289743"/>
              <a:ext cx="1167008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5402" cap="flat">
              <a:solidFill>
                <a:srgbClr val="024C61"/>
              </a:solidFill>
              <a:prstDash val="solid"/>
            </a:ln>
          </p:spPr>
          <p:txBody>
            <a:bodyPr lIns="0" tIns="0" rIns="0" bIns="0"/>
            <a:lstStyle/>
            <a:p>
              <a:endParaRPr lang="en-US"/>
            </a:p>
          </p:txBody>
        </p:sp>
        <p:sp>
          <p:nvSpPr>
            <p:cNvPr id="5" name="Freeform 4"/>
            <p:cNvSpPr/>
            <p:nvPr/>
          </p:nvSpPr>
          <p:spPr>
            <a:xfrm>
              <a:off x="3339023" y="2792687"/>
              <a:ext cx="8635858" cy="1497055"/>
            </a:xfrm>
            <a:custGeom>
              <a:avLst/>
              <a:gdLst>
                <a:gd name="f0" fmla="val 10800000"/>
                <a:gd name="f1" fmla="val 5400000"/>
                <a:gd name="f2" fmla="val 180"/>
                <a:gd name="f3" fmla="val w"/>
                <a:gd name="f4" fmla="val h"/>
                <a:gd name="f5" fmla="val 0"/>
                <a:gd name="f6" fmla="val 8635860"/>
                <a:gd name="f7" fmla="val 1497058"/>
                <a:gd name="f8" fmla="+- 0 0 -90"/>
                <a:gd name="f9" fmla="*/ f3 1 8635860"/>
                <a:gd name="f10" fmla="*/ f4 1 1497058"/>
                <a:gd name="f11" fmla="val f5"/>
                <a:gd name="f12" fmla="val f6"/>
                <a:gd name="f13" fmla="val f7"/>
                <a:gd name="f14" fmla="*/ f8 f0 1"/>
                <a:gd name="f15" fmla="+- f13 0 f11"/>
                <a:gd name="f16" fmla="+- f12 0 f11"/>
                <a:gd name="f17" fmla="*/ f14 1 f2"/>
                <a:gd name="f18" fmla="*/ f16 1 8635860"/>
                <a:gd name="f19" fmla="*/ f15 1 1497058"/>
                <a:gd name="f20" fmla="*/ 0 f16 1"/>
                <a:gd name="f21" fmla="*/ 0 f15 1"/>
                <a:gd name="f22" fmla="*/ 8635860 f16 1"/>
                <a:gd name="f23" fmla="*/ 1497058 f15 1"/>
                <a:gd name="f24" fmla="+- f17 0 f1"/>
                <a:gd name="f25" fmla="*/ f20 1 8635860"/>
                <a:gd name="f26" fmla="*/ f21 1 1497058"/>
                <a:gd name="f27" fmla="*/ f22 1 8635860"/>
                <a:gd name="f28" fmla="*/ f23 1 149705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8635860" h="1497058">
                  <a:moveTo>
                    <a:pt x="f5" y="f5"/>
                  </a:moveTo>
                  <a:lnTo>
                    <a:pt x="f6" y="f5"/>
                  </a:lnTo>
                  <a:lnTo>
                    <a:pt x="f6" y="f7"/>
                  </a:lnTo>
                  <a:lnTo>
                    <a:pt x="f5" y="f7"/>
                  </a:lnTo>
                  <a:lnTo>
                    <a:pt x="f5" y="f5"/>
                  </a:lnTo>
                  <a:close/>
                </a:path>
              </a:pathLst>
            </a:custGeom>
            <a:solidFill>
              <a:srgbClr val="E3F6FD"/>
            </a:solidFill>
            <a:ln cap="flat">
              <a:noFill/>
              <a:prstDash val="solid"/>
            </a:ln>
          </p:spPr>
          <p:txBody>
            <a:bodyPr vert="horz" wrap="square" lIns="89538" tIns="89538" rIns="89538" bIns="89538" anchor="b" anchorCtr="0" compatLnSpc="1">
              <a:noAutofit/>
            </a:bodyPr>
            <a:lstStyle/>
            <a:p>
              <a:pPr marL="0" marR="0" lvl="0" indent="0" algn="l" defTabSz="2089147" rtl="0" fontAlgn="auto" hangingPunct="1">
                <a:lnSpc>
                  <a:spcPct val="90000"/>
                </a:lnSpc>
                <a:spcBef>
                  <a:spcPts val="0"/>
                </a:spcBef>
                <a:spcAft>
                  <a:spcPts val="2000"/>
                </a:spcAft>
                <a:buNone/>
                <a:tabLst/>
                <a:defRPr sz="1800" b="0" i="0" u="none" strike="noStrike" kern="0" cap="none" spc="0" baseline="0">
                  <a:solidFill>
                    <a:srgbClr val="000000"/>
                  </a:solidFill>
                  <a:uFillTx/>
                </a:defRPr>
              </a:pPr>
              <a:r>
                <a:rPr lang="en-US" sz="3600" b="1" i="0" u="none" strike="noStrike" kern="1200" cap="none" spc="0" baseline="0" dirty="0">
                  <a:solidFill>
                    <a:srgbClr val="000000"/>
                  </a:solidFill>
                  <a:uFillTx/>
                  <a:latin typeface="Calibri"/>
                  <a:ea typeface=""/>
                  <a:cs typeface=""/>
                </a:rPr>
                <a:t>Develop and maintain quality infrastructure and technology</a:t>
              </a:r>
            </a:p>
          </p:txBody>
        </p:sp>
        <p:sp>
          <p:nvSpPr>
            <p:cNvPr id="6" name="Freeform 5"/>
            <p:cNvSpPr/>
            <p:nvPr/>
          </p:nvSpPr>
          <p:spPr>
            <a:xfrm>
              <a:off x="304796" y="2792687"/>
              <a:ext cx="3034216" cy="1497055"/>
            </a:xfrm>
            <a:custGeom>
              <a:avLst/>
              <a:gdLst>
                <a:gd name="f0" fmla="val 10800000"/>
                <a:gd name="f1" fmla="val 5400000"/>
                <a:gd name="f2" fmla="val 180"/>
                <a:gd name="f3" fmla="val w"/>
                <a:gd name="f4" fmla="val h"/>
                <a:gd name="f5" fmla="val 0"/>
                <a:gd name="f6" fmla="val 3034221"/>
                <a:gd name="f7" fmla="val 1497058"/>
                <a:gd name="f8" fmla="val 249560"/>
                <a:gd name="f9" fmla="val 2784661"/>
                <a:gd name="f10" fmla="val 2922489"/>
                <a:gd name="f11" fmla="val 111732"/>
                <a:gd name="f12" fmla="+- 0 0 -90"/>
                <a:gd name="f13" fmla="*/ f3 1 3034221"/>
                <a:gd name="f14" fmla="*/ f4 1 1497058"/>
                <a:gd name="f15" fmla="val f5"/>
                <a:gd name="f16" fmla="val f6"/>
                <a:gd name="f17" fmla="val f7"/>
                <a:gd name="f18" fmla="*/ f12 f0 1"/>
                <a:gd name="f19" fmla="+- f17 0 f15"/>
                <a:gd name="f20" fmla="+- f16 0 f15"/>
                <a:gd name="f21" fmla="*/ f18 1 f2"/>
                <a:gd name="f22" fmla="*/ f20 1 3034221"/>
                <a:gd name="f23" fmla="*/ f19 1 1497058"/>
                <a:gd name="f24" fmla="*/ 249560 f20 1"/>
                <a:gd name="f25" fmla="*/ 0 f19 1"/>
                <a:gd name="f26" fmla="*/ 2784661 f20 1"/>
                <a:gd name="f27" fmla="*/ 3034221 f20 1"/>
                <a:gd name="f28" fmla="*/ 249560 f19 1"/>
                <a:gd name="f29" fmla="*/ 1497058 f19 1"/>
                <a:gd name="f30" fmla="*/ 0 f20 1"/>
                <a:gd name="f31" fmla="+- f21 0 f1"/>
                <a:gd name="f32" fmla="*/ f24 1 3034221"/>
                <a:gd name="f33" fmla="*/ f25 1 1497058"/>
                <a:gd name="f34" fmla="*/ f26 1 3034221"/>
                <a:gd name="f35" fmla="*/ f27 1 3034221"/>
                <a:gd name="f36" fmla="*/ f28 1 1497058"/>
                <a:gd name="f37" fmla="*/ f29 1 1497058"/>
                <a:gd name="f38" fmla="*/ f30 1 3034221"/>
                <a:gd name="f39" fmla="*/ f15 1 f22"/>
                <a:gd name="f40" fmla="*/ f16 1 f22"/>
                <a:gd name="f41" fmla="*/ f15 1 f23"/>
                <a:gd name="f42" fmla="*/ f17 1 f23"/>
                <a:gd name="f43" fmla="*/ f32 1 f22"/>
                <a:gd name="f44" fmla="*/ f33 1 f23"/>
                <a:gd name="f45" fmla="*/ f34 1 f22"/>
                <a:gd name="f46" fmla="*/ f35 1 f22"/>
                <a:gd name="f47" fmla="*/ f36 1 f23"/>
                <a:gd name="f48" fmla="*/ f37 1 f23"/>
                <a:gd name="f49" fmla="*/ f38 1 f22"/>
                <a:gd name="f50" fmla="*/ f39 f13 1"/>
                <a:gd name="f51" fmla="*/ f40 f13 1"/>
                <a:gd name="f52" fmla="*/ f42 f14 1"/>
                <a:gd name="f53" fmla="*/ f41 f14 1"/>
                <a:gd name="f54" fmla="*/ f43 f13 1"/>
                <a:gd name="f55" fmla="*/ f44 f14 1"/>
                <a:gd name="f56" fmla="*/ f45 f13 1"/>
                <a:gd name="f57" fmla="*/ f46 f13 1"/>
                <a:gd name="f58" fmla="*/ f47 f14 1"/>
                <a:gd name="f59" fmla="*/ f48 f14 1"/>
                <a:gd name="f60" fmla="*/ f49 f13 1"/>
              </a:gdLst>
              <a:ahLst/>
              <a:cxnLst>
                <a:cxn ang="3cd4">
                  <a:pos x="hc" y="t"/>
                </a:cxn>
                <a:cxn ang="0">
                  <a:pos x="r" y="vc"/>
                </a:cxn>
                <a:cxn ang="cd4">
                  <a:pos x="hc" y="b"/>
                </a:cxn>
                <a:cxn ang="cd2">
                  <a:pos x="l" y="vc"/>
                </a:cxn>
                <a:cxn ang="f31">
                  <a:pos x="f54" y="f55"/>
                </a:cxn>
                <a:cxn ang="f31">
                  <a:pos x="f56" y="f55"/>
                </a:cxn>
                <a:cxn ang="f31">
                  <a:pos x="f57" y="f58"/>
                </a:cxn>
                <a:cxn ang="f31">
                  <a:pos x="f57" y="f59"/>
                </a:cxn>
                <a:cxn ang="f31">
                  <a:pos x="f57" y="f59"/>
                </a:cxn>
                <a:cxn ang="f31">
                  <a:pos x="f60" y="f59"/>
                </a:cxn>
                <a:cxn ang="f31">
                  <a:pos x="f60" y="f59"/>
                </a:cxn>
                <a:cxn ang="f31">
                  <a:pos x="f60" y="f58"/>
                </a:cxn>
                <a:cxn ang="f31">
                  <a:pos x="f54" y="f55"/>
                </a:cxn>
              </a:cxnLst>
              <a:rect l="f50" t="f53" r="f51" b="f52"/>
              <a:pathLst>
                <a:path w="3034221" h="1497058">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solidFill>
              <a:srgbClr val="0F7CA7"/>
            </a:solidFill>
            <a:ln cap="flat">
              <a:noFill/>
              <a:prstDash val="solid"/>
            </a:ln>
          </p:spPr>
          <p:txBody>
            <a:bodyPr vert="horz" wrap="square" lIns="153107" tIns="153107" rIns="153107" bIns="80010" anchor="ctr" anchorCtr="1" compatLnSpc="1">
              <a:noAutofit/>
            </a:bodyPr>
            <a:lstStyle/>
            <a:p>
              <a:pPr marL="0" marR="0" lvl="0" indent="0" algn="ctr" defTabSz="1866903" rtl="0" fontAlgn="auto" hangingPunct="1">
                <a:lnSpc>
                  <a:spcPct val="90000"/>
                </a:lnSpc>
                <a:spcBef>
                  <a:spcPts val="0"/>
                </a:spcBef>
                <a:spcAft>
                  <a:spcPts val="1800"/>
                </a:spcAft>
                <a:buNone/>
                <a:tabLst/>
                <a:defRPr sz="1800" b="0" i="0" u="none" strike="noStrike" kern="0" cap="none" spc="0" baseline="0">
                  <a:solidFill>
                    <a:srgbClr val="000000"/>
                  </a:solidFill>
                  <a:uFillTx/>
                </a:defRPr>
              </a:pPr>
              <a:r>
                <a:rPr lang="en-US" sz="4200" b="1" i="0" u="none" strike="noStrike" kern="1200" cap="none" spc="0" baseline="0">
                  <a:solidFill>
                    <a:srgbClr val="FFFFFF"/>
                  </a:solidFill>
                  <a:uFillTx/>
                  <a:latin typeface="Calibri"/>
                  <a:ea typeface=""/>
                  <a:cs typeface=""/>
                </a:rPr>
                <a:t>Goal 4</a:t>
              </a:r>
            </a:p>
          </p:txBody>
        </p:sp>
      </p:grpSp>
    </p:spTree>
    <p:extLst>
      <p:ext uri="{BB962C8B-B14F-4D97-AF65-F5344CB8AC3E}">
        <p14:creationId xmlns:p14="http://schemas.microsoft.com/office/powerpoint/2010/main" val="146418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0"/>
            <a:ext cx="12192000" cy="941553"/>
          </a:xfrm>
        </p:spPr>
        <p:txBody>
          <a:bodyPr/>
          <a:lstStyle/>
          <a:p>
            <a:pPr lvl="0"/>
            <a:r>
              <a:rPr lang="en-US" dirty="0"/>
              <a:t>FY 2020-2021 City Strategic Plan Follow-up</a:t>
            </a:r>
            <a:endParaRPr lang="en-US" b="1" dirty="0"/>
          </a:p>
        </p:txBody>
      </p:sp>
      <p:sp>
        <p:nvSpPr>
          <p:cNvPr id="9" name="Content Placeholder 8"/>
          <p:cNvSpPr>
            <a:spLocks noGrp="1"/>
          </p:cNvSpPr>
          <p:nvPr>
            <p:ph idx="1"/>
          </p:nvPr>
        </p:nvSpPr>
        <p:spPr>
          <a:xfrm>
            <a:off x="260946" y="1905000"/>
            <a:ext cx="11321454" cy="4462631"/>
          </a:xfrm>
        </p:spPr>
        <p:txBody>
          <a:bodyPr>
            <a:normAutofit/>
          </a:bodyPr>
          <a:lstStyle/>
          <a:p>
            <a:endParaRPr lang="en-US" dirty="0" smtClean="0"/>
          </a:p>
          <a:p>
            <a:r>
              <a:rPr lang="en-US" dirty="0" smtClean="0"/>
              <a:t>No change to Goal description</a:t>
            </a:r>
          </a:p>
          <a:p>
            <a:r>
              <a:rPr lang="en-US" dirty="0" smtClean="0"/>
              <a:t>New </a:t>
            </a:r>
            <a:r>
              <a:rPr lang="en-US" dirty="0">
                <a:solidFill>
                  <a:srgbClr val="FF0000"/>
                </a:solidFill>
              </a:rPr>
              <a:t>Activity </a:t>
            </a:r>
            <a:r>
              <a:rPr lang="en-US" dirty="0" smtClean="0">
                <a:solidFill>
                  <a:srgbClr val="FF0000"/>
                </a:solidFill>
              </a:rPr>
              <a:t>#13 (for Objective 5A):</a:t>
            </a:r>
          </a:p>
          <a:p>
            <a:pPr lvl="2"/>
            <a:r>
              <a:rPr lang="en-US" sz="2800" i="1" dirty="0" smtClean="0">
                <a:solidFill>
                  <a:srgbClr val="FF0000"/>
                </a:solidFill>
              </a:rPr>
              <a:t>Develop an El Segundo Gross Domestic Product (GDP) metric, and then incorporate into a Key Performance Indicator (KPI)</a:t>
            </a:r>
            <a:endParaRPr lang="en-US" sz="2800" i="1" dirty="0">
              <a:solidFill>
                <a:srgbClr val="FF0000"/>
              </a:solidFill>
            </a:endParaRPr>
          </a:p>
          <a:p>
            <a:r>
              <a:rPr lang="en-US" i="1" dirty="0" smtClean="0">
                <a:solidFill>
                  <a:srgbClr val="FF0000"/>
                </a:solidFill>
              </a:rPr>
              <a:t> </a:t>
            </a:r>
            <a:r>
              <a:rPr lang="en-US" dirty="0" smtClean="0"/>
              <a:t>New</a:t>
            </a:r>
            <a:r>
              <a:rPr lang="en-US" i="1" dirty="0" smtClean="0">
                <a:solidFill>
                  <a:srgbClr val="FF0000"/>
                </a:solidFill>
              </a:rPr>
              <a:t> </a:t>
            </a:r>
            <a:r>
              <a:rPr lang="en-US" i="1" dirty="0">
                <a:solidFill>
                  <a:srgbClr val="FF0000"/>
                </a:solidFill>
              </a:rPr>
              <a:t>Key Performance </a:t>
            </a:r>
            <a:r>
              <a:rPr lang="en-US" i="1" dirty="0" smtClean="0">
                <a:solidFill>
                  <a:srgbClr val="FF0000"/>
                </a:solidFill>
              </a:rPr>
              <a:t>Indicators:</a:t>
            </a:r>
          </a:p>
          <a:p>
            <a:pPr lvl="2"/>
            <a:r>
              <a:rPr lang="en-US" sz="2800" i="1" dirty="0" smtClean="0">
                <a:solidFill>
                  <a:srgbClr val="FF0000"/>
                </a:solidFill>
              </a:rPr>
              <a:t>Track new building construction square footage</a:t>
            </a:r>
          </a:p>
          <a:p>
            <a:pPr lvl="2"/>
            <a:r>
              <a:rPr lang="en-US" sz="2800" i="1" dirty="0" smtClean="0">
                <a:solidFill>
                  <a:srgbClr val="FF0000"/>
                </a:solidFill>
              </a:rPr>
              <a:t>Track Annual El Segundo GDP</a:t>
            </a:r>
          </a:p>
        </p:txBody>
      </p:sp>
      <p:sp>
        <p:nvSpPr>
          <p:cNvPr id="8" name="Slide Number Placeholder 7"/>
          <p:cNvSpPr>
            <a:spLocks noGrp="1"/>
          </p:cNvSpPr>
          <p:nvPr>
            <p:ph type="sldNum" sz="quarter" idx="12"/>
          </p:nvPr>
        </p:nvSpPr>
        <p:spPr>
          <a:xfrm>
            <a:off x="5464473" y="6367631"/>
            <a:ext cx="914400" cy="365125"/>
          </a:xfrm>
          <a:prstGeom prst="rect">
            <a:avLst/>
          </a:prstGeom>
        </p:spPr>
        <p:txBody>
          <a:bodyPr/>
          <a:lstStyle/>
          <a:p>
            <a:pPr lvl="0"/>
            <a:fld id="{0E07BFEB-1D9E-44F5-B6C9-EB93227DD650}" type="slidenum">
              <a:rPr lang="en-US" smtClean="0"/>
              <a:t>13</a:t>
            </a:fld>
            <a:endParaRPr lang="en-US" dirty="0"/>
          </a:p>
        </p:txBody>
      </p:sp>
      <p:grpSp>
        <p:nvGrpSpPr>
          <p:cNvPr id="3" name="Content Placeholder 6"/>
          <p:cNvGrpSpPr/>
          <p:nvPr/>
        </p:nvGrpSpPr>
        <p:grpSpPr>
          <a:xfrm>
            <a:off x="278780" y="1035184"/>
            <a:ext cx="11670085" cy="1143000"/>
            <a:chOff x="304796" y="2792687"/>
            <a:chExt cx="11670085" cy="1497056"/>
          </a:xfrm>
        </p:grpSpPr>
        <p:sp>
          <p:nvSpPr>
            <p:cNvPr id="4" name="Freeform 3"/>
            <p:cNvSpPr/>
            <p:nvPr/>
          </p:nvSpPr>
          <p:spPr>
            <a:xfrm>
              <a:off x="304796" y="4289743"/>
              <a:ext cx="1167008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5402" cap="flat">
              <a:solidFill>
                <a:srgbClr val="024C61"/>
              </a:solidFill>
              <a:prstDash val="solid"/>
            </a:ln>
          </p:spPr>
          <p:txBody>
            <a:bodyPr lIns="0" tIns="0" rIns="0" bIns="0"/>
            <a:lstStyle/>
            <a:p>
              <a:endParaRPr lang="en-US"/>
            </a:p>
          </p:txBody>
        </p:sp>
        <p:sp>
          <p:nvSpPr>
            <p:cNvPr id="5" name="Freeform 4"/>
            <p:cNvSpPr/>
            <p:nvPr/>
          </p:nvSpPr>
          <p:spPr>
            <a:xfrm>
              <a:off x="3339023" y="2792687"/>
              <a:ext cx="8635858" cy="1497055"/>
            </a:xfrm>
            <a:custGeom>
              <a:avLst/>
              <a:gdLst>
                <a:gd name="f0" fmla="val 10800000"/>
                <a:gd name="f1" fmla="val 5400000"/>
                <a:gd name="f2" fmla="val 180"/>
                <a:gd name="f3" fmla="val w"/>
                <a:gd name="f4" fmla="val h"/>
                <a:gd name="f5" fmla="val 0"/>
                <a:gd name="f6" fmla="val 8635860"/>
                <a:gd name="f7" fmla="val 1497058"/>
                <a:gd name="f8" fmla="+- 0 0 -90"/>
                <a:gd name="f9" fmla="*/ f3 1 8635860"/>
                <a:gd name="f10" fmla="*/ f4 1 1497058"/>
                <a:gd name="f11" fmla="val f5"/>
                <a:gd name="f12" fmla="val f6"/>
                <a:gd name="f13" fmla="val f7"/>
                <a:gd name="f14" fmla="*/ f8 f0 1"/>
                <a:gd name="f15" fmla="+- f13 0 f11"/>
                <a:gd name="f16" fmla="+- f12 0 f11"/>
                <a:gd name="f17" fmla="*/ f14 1 f2"/>
                <a:gd name="f18" fmla="*/ f16 1 8635860"/>
                <a:gd name="f19" fmla="*/ f15 1 1497058"/>
                <a:gd name="f20" fmla="*/ 0 f16 1"/>
                <a:gd name="f21" fmla="*/ 0 f15 1"/>
                <a:gd name="f22" fmla="*/ 8635860 f16 1"/>
                <a:gd name="f23" fmla="*/ 1497058 f15 1"/>
                <a:gd name="f24" fmla="+- f17 0 f1"/>
                <a:gd name="f25" fmla="*/ f20 1 8635860"/>
                <a:gd name="f26" fmla="*/ f21 1 1497058"/>
                <a:gd name="f27" fmla="*/ f22 1 8635860"/>
                <a:gd name="f28" fmla="*/ f23 1 149705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8635860" h="1497058">
                  <a:moveTo>
                    <a:pt x="f5" y="f5"/>
                  </a:moveTo>
                  <a:lnTo>
                    <a:pt x="f6" y="f5"/>
                  </a:lnTo>
                  <a:lnTo>
                    <a:pt x="f6" y="f7"/>
                  </a:lnTo>
                  <a:lnTo>
                    <a:pt x="f5" y="f7"/>
                  </a:lnTo>
                  <a:lnTo>
                    <a:pt x="f5" y="f5"/>
                  </a:lnTo>
                  <a:close/>
                </a:path>
              </a:pathLst>
            </a:custGeom>
            <a:solidFill>
              <a:srgbClr val="E2F1DF"/>
            </a:solidFill>
            <a:ln cap="flat">
              <a:noFill/>
              <a:prstDash val="solid"/>
            </a:ln>
          </p:spPr>
          <p:txBody>
            <a:bodyPr vert="horz" wrap="square" lIns="87626" tIns="87626" rIns="87626" bIns="87626" anchor="b" anchorCtr="0" compatLnSpc="1">
              <a:noAutofit/>
            </a:bodyPr>
            <a:lstStyle/>
            <a:p>
              <a:pPr marL="0" marR="0" lvl="0" indent="0" algn="l"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en-US" sz="4000" b="1" i="0" u="none" strike="noStrike" kern="1200" cap="none" spc="0" baseline="0" dirty="0">
                  <a:solidFill>
                    <a:srgbClr val="000000"/>
                  </a:solidFill>
                  <a:uFillTx/>
                  <a:latin typeface="Calibri"/>
                  <a:ea typeface=""/>
                  <a:cs typeface=""/>
                </a:rPr>
                <a:t>Champion economic development and fiscal sustainability</a:t>
              </a:r>
            </a:p>
          </p:txBody>
        </p:sp>
        <p:sp>
          <p:nvSpPr>
            <p:cNvPr id="6" name="Freeform 5"/>
            <p:cNvSpPr/>
            <p:nvPr/>
          </p:nvSpPr>
          <p:spPr>
            <a:xfrm>
              <a:off x="304796" y="2792687"/>
              <a:ext cx="3034216" cy="1497055"/>
            </a:xfrm>
            <a:custGeom>
              <a:avLst/>
              <a:gdLst>
                <a:gd name="f0" fmla="val 10800000"/>
                <a:gd name="f1" fmla="val 5400000"/>
                <a:gd name="f2" fmla="val 180"/>
                <a:gd name="f3" fmla="val w"/>
                <a:gd name="f4" fmla="val h"/>
                <a:gd name="f5" fmla="val 0"/>
                <a:gd name="f6" fmla="val 3034221"/>
                <a:gd name="f7" fmla="val 1497058"/>
                <a:gd name="f8" fmla="val 249560"/>
                <a:gd name="f9" fmla="val 2784661"/>
                <a:gd name="f10" fmla="val 2922489"/>
                <a:gd name="f11" fmla="val 111732"/>
                <a:gd name="f12" fmla="+- 0 0 -90"/>
                <a:gd name="f13" fmla="*/ f3 1 3034221"/>
                <a:gd name="f14" fmla="*/ f4 1 1497058"/>
                <a:gd name="f15" fmla="val f5"/>
                <a:gd name="f16" fmla="val f6"/>
                <a:gd name="f17" fmla="val f7"/>
                <a:gd name="f18" fmla="*/ f12 f0 1"/>
                <a:gd name="f19" fmla="+- f17 0 f15"/>
                <a:gd name="f20" fmla="+- f16 0 f15"/>
                <a:gd name="f21" fmla="*/ f18 1 f2"/>
                <a:gd name="f22" fmla="*/ f20 1 3034221"/>
                <a:gd name="f23" fmla="*/ f19 1 1497058"/>
                <a:gd name="f24" fmla="*/ 249560 f20 1"/>
                <a:gd name="f25" fmla="*/ 0 f19 1"/>
                <a:gd name="f26" fmla="*/ 2784661 f20 1"/>
                <a:gd name="f27" fmla="*/ 3034221 f20 1"/>
                <a:gd name="f28" fmla="*/ 249560 f19 1"/>
                <a:gd name="f29" fmla="*/ 1497058 f19 1"/>
                <a:gd name="f30" fmla="*/ 0 f20 1"/>
                <a:gd name="f31" fmla="+- f21 0 f1"/>
                <a:gd name="f32" fmla="*/ f24 1 3034221"/>
                <a:gd name="f33" fmla="*/ f25 1 1497058"/>
                <a:gd name="f34" fmla="*/ f26 1 3034221"/>
                <a:gd name="f35" fmla="*/ f27 1 3034221"/>
                <a:gd name="f36" fmla="*/ f28 1 1497058"/>
                <a:gd name="f37" fmla="*/ f29 1 1497058"/>
                <a:gd name="f38" fmla="*/ f30 1 3034221"/>
                <a:gd name="f39" fmla="*/ f15 1 f22"/>
                <a:gd name="f40" fmla="*/ f16 1 f22"/>
                <a:gd name="f41" fmla="*/ f15 1 f23"/>
                <a:gd name="f42" fmla="*/ f17 1 f23"/>
                <a:gd name="f43" fmla="*/ f32 1 f22"/>
                <a:gd name="f44" fmla="*/ f33 1 f23"/>
                <a:gd name="f45" fmla="*/ f34 1 f22"/>
                <a:gd name="f46" fmla="*/ f35 1 f22"/>
                <a:gd name="f47" fmla="*/ f36 1 f23"/>
                <a:gd name="f48" fmla="*/ f37 1 f23"/>
                <a:gd name="f49" fmla="*/ f38 1 f22"/>
                <a:gd name="f50" fmla="*/ f39 f13 1"/>
                <a:gd name="f51" fmla="*/ f40 f13 1"/>
                <a:gd name="f52" fmla="*/ f42 f14 1"/>
                <a:gd name="f53" fmla="*/ f41 f14 1"/>
                <a:gd name="f54" fmla="*/ f43 f13 1"/>
                <a:gd name="f55" fmla="*/ f44 f14 1"/>
                <a:gd name="f56" fmla="*/ f45 f13 1"/>
                <a:gd name="f57" fmla="*/ f46 f13 1"/>
                <a:gd name="f58" fmla="*/ f47 f14 1"/>
                <a:gd name="f59" fmla="*/ f48 f14 1"/>
                <a:gd name="f60" fmla="*/ f49 f13 1"/>
              </a:gdLst>
              <a:ahLst/>
              <a:cxnLst>
                <a:cxn ang="3cd4">
                  <a:pos x="hc" y="t"/>
                </a:cxn>
                <a:cxn ang="0">
                  <a:pos x="r" y="vc"/>
                </a:cxn>
                <a:cxn ang="cd4">
                  <a:pos x="hc" y="b"/>
                </a:cxn>
                <a:cxn ang="cd2">
                  <a:pos x="l" y="vc"/>
                </a:cxn>
                <a:cxn ang="f31">
                  <a:pos x="f54" y="f55"/>
                </a:cxn>
                <a:cxn ang="f31">
                  <a:pos x="f56" y="f55"/>
                </a:cxn>
                <a:cxn ang="f31">
                  <a:pos x="f57" y="f58"/>
                </a:cxn>
                <a:cxn ang="f31">
                  <a:pos x="f57" y="f59"/>
                </a:cxn>
                <a:cxn ang="f31">
                  <a:pos x="f57" y="f59"/>
                </a:cxn>
                <a:cxn ang="f31">
                  <a:pos x="f60" y="f59"/>
                </a:cxn>
                <a:cxn ang="f31">
                  <a:pos x="f60" y="f59"/>
                </a:cxn>
                <a:cxn ang="f31">
                  <a:pos x="f60" y="f58"/>
                </a:cxn>
                <a:cxn ang="f31">
                  <a:pos x="f54" y="f55"/>
                </a:cxn>
              </a:cxnLst>
              <a:rect l="f50" t="f53" r="f51" b="f52"/>
              <a:pathLst>
                <a:path w="3034221" h="1497058">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solidFill>
              <a:srgbClr val="56AC49"/>
            </a:solidFill>
            <a:ln cap="flat">
              <a:noFill/>
              <a:prstDash val="solid"/>
            </a:ln>
          </p:spPr>
          <p:txBody>
            <a:bodyPr vert="horz" wrap="square" lIns="153107" tIns="153107" rIns="153107" bIns="80010" anchor="ctr" anchorCtr="1" compatLnSpc="1">
              <a:noAutofit/>
            </a:bodyPr>
            <a:lstStyle/>
            <a:p>
              <a:pPr marL="0" marR="0" lvl="0" indent="0" algn="ctr" defTabSz="1866903" rtl="0" fontAlgn="auto" hangingPunct="1">
                <a:lnSpc>
                  <a:spcPct val="90000"/>
                </a:lnSpc>
                <a:spcBef>
                  <a:spcPts val="0"/>
                </a:spcBef>
                <a:spcAft>
                  <a:spcPts val="1800"/>
                </a:spcAft>
                <a:buNone/>
                <a:tabLst/>
                <a:defRPr sz="1800" b="0" i="0" u="none" strike="noStrike" kern="0" cap="none" spc="0" baseline="0">
                  <a:solidFill>
                    <a:srgbClr val="000000"/>
                  </a:solidFill>
                  <a:uFillTx/>
                </a:defRPr>
              </a:pPr>
              <a:r>
                <a:rPr lang="en-US" sz="4200" b="1" i="0" u="none" strike="noStrike" kern="1200" cap="none" spc="0" baseline="0" dirty="0">
                  <a:solidFill>
                    <a:srgbClr val="FFFFFF"/>
                  </a:solidFill>
                  <a:uFillTx/>
                  <a:latin typeface="Calibri"/>
                  <a:ea typeface=""/>
                  <a:cs typeface=""/>
                </a:rPr>
                <a:t>Goal 5</a:t>
              </a:r>
            </a:p>
          </p:txBody>
        </p:sp>
      </p:grpSp>
    </p:spTree>
    <p:extLst>
      <p:ext uri="{BB962C8B-B14F-4D97-AF65-F5344CB8AC3E}">
        <p14:creationId xmlns:p14="http://schemas.microsoft.com/office/powerpoint/2010/main" val="3716134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 Overview </a:t>
            </a:r>
            <a:endParaRPr lang="en-US" b="1" i="1" dirty="0"/>
          </a:p>
        </p:txBody>
      </p:sp>
      <p:sp>
        <p:nvSpPr>
          <p:cNvPr id="5" name="Slide Number Placeholder 4"/>
          <p:cNvSpPr>
            <a:spLocks noGrp="1"/>
          </p:cNvSpPr>
          <p:nvPr>
            <p:ph type="sldNum" sz="quarter" idx="12"/>
          </p:nvPr>
        </p:nvSpPr>
        <p:spPr>
          <a:xfrm>
            <a:off x="5638800" y="6400802"/>
            <a:ext cx="914400" cy="365125"/>
          </a:xfrm>
        </p:spPr>
        <p:txBody>
          <a:bodyPr/>
          <a:lstStyle/>
          <a:p>
            <a:fld id="{CDFF2B2A-FB37-4B84-A5B7-C17FBE495EB2}" type="slidenum">
              <a:rPr lang="en-US" smtClean="0">
                <a:solidFill>
                  <a:prstClr val="black">
                    <a:tint val="75000"/>
                  </a:prstClr>
                </a:solidFill>
              </a:rPr>
              <a:pPr/>
              <a:t>14</a:t>
            </a:fld>
            <a:endParaRPr lang="en-US" dirty="0">
              <a:solidFill>
                <a:prstClr val="black">
                  <a:tint val="75000"/>
                </a:prstClr>
              </a:solidFill>
            </a:endParaRPr>
          </a:p>
        </p:txBody>
      </p:sp>
      <p:sp>
        <p:nvSpPr>
          <p:cNvPr id="3" name="TextBox 2"/>
          <p:cNvSpPr txBox="1"/>
          <p:nvPr/>
        </p:nvSpPr>
        <p:spPr>
          <a:xfrm>
            <a:off x="-2500313" y="4629150"/>
            <a:ext cx="184731" cy="369332"/>
          </a:xfrm>
          <a:prstGeom prst="rect">
            <a:avLst/>
          </a:prstGeom>
          <a:noFill/>
        </p:spPr>
        <p:txBody>
          <a:bodyPr wrap="none" rtlCol="0">
            <a:spAutoFit/>
          </a:bodyPr>
          <a:lstStyle/>
          <a:p>
            <a:endParaRPr lang="en-US">
              <a:solidFill>
                <a:prstClr val="black"/>
              </a:solidFill>
            </a:endParaRPr>
          </a:p>
        </p:txBody>
      </p:sp>
      <p:sp>
        <p:nvSpPr>
          <p:cNvPr id="7" name="Content Placeholder 6"/>
          <p:cNvSpPr>
            <a:spLocks noGrp="1"/>
          </p:cNvSpPr>
          <p:nvPr>
            <p:ph idx="1"/>
          </p:nvPr>
        </p:nvSpPr>
        <p:spPr/>
        <p:txBody>
          <a:bodyPr/>
          <a:lstStyle/>
          <a:p>
            <a:r>
              <a:rPr lang="en-US" dirty="0" smtClean="0"/>
              <a:t>Unemployment</a:t>
            </a:r>
          </a:p>
          <a:p>
            <a:r>
              <a:rPr lang="en-US" dirty="0" smtClean="0"/>
              <a:t>Inflation</a:t>
            </a:r>
          </a:p>
          <a:p>
            <a:r>
              <a:rPr lang="en-US" dirty="0" smtClean="0"/>
              <a:t>Gross Domestic Product </a:t>
            </a:r>
          </a:p>
          <a:p>
            <a:r>
              <a:rPr lang="en-US" dirty="0" smtClean="0"/>
              <a:t>Federal Interest Rate Projections</a:t>
            </a:r>
          </a:p>
        </p:txBody>
      </p:sp>
    </p:spTree>
    <p:extLst>
      <p:ext uri="{BB962C8B-B14F-4D97-AF65-F5344CB8AC3E}">
        <p14:creationId xmlns:p14="http://schemas.microsoft.com/office/powerpoint/2010/main" val="2988922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464948151"/>
              </p:ext>
            </p:extLst>
          </p:nvPr>
        </p:nvGraphicFramePr>
        <p:xfrm>
          <a:off x="381000" y="155305"/>
          <a:ext cx="11506200" cy="63246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5715000" y="6400800"/>
            <a:ext cx="914400" cy="365125"/>
          </a:xfrm>
        </p:spPr>
        <p:txBody>
          <a:bodyPr/>
          <a:lstStyle/>
          <a:p>
            <a:fld id="{CDFF2B2A-FB37-4B84-A5B7-C17FBE495EB2}" type="slidenum">
              <a:rPr lang="en-US" smtClean="0"/>
              <a:pPr/>
              <a:t>15</a:t>
            </a:fld>
            <a:endParaRPr lang="en-US" dirty="0"/>
          </a:p>
        </p:txBody>
      </p:sp>
    </p:spTree>
    <p:extLst>
      <p:ext uri="{BB962C8B-B14F-4D97-AF65-F5344CB8AC3E}">
        <p14:creationId xmlns:p14="http://schemas.microsoft.com/office/powerpoint/2010/main" val="14206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67603319"/>
              </p:ext>
            </p:extLst>
          </p:nvPr>
        </p:nvGraphicFramePr>
        <p:xfrm>
          <a:off x="381000" y="228600"/>
          <a:ext cx="11506200" cy="64008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5486400" y="6502603"/>
            <a:ext cx="914400" cy="365125"/>
          </a:xfrm>
        </p:spPr>
        <p:txBody>
          <a:bodyPr/>
          <a:lstStyle/>
          <a:p>
            <a:fld id="{CDFF2B2A-FB37-4B84-A5B7-C17FBE495EB2}" type="slidenum">
              <a:rPr lang="en-US" smtClean="0"/>
              <a:pPr/>
              <a:t>16</a:t>
            </a:fld>
            <a:endParaRPr lang="en-US" dirty="0"/>
          </a:p>
        </p:txBody>
      </p:sp>
    </p:spTree>
    <p:extLst>
      <p:ext uri="{BB962C8B-B14F-4D97-AF65-F5344CB8AC3E}">
        <p14:creationId xmlns:p14="http://schemas.microsoft.com/office/powerpoint/2010/main" val="3048213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41339043"/>
              </p:ext>
            </p:extLst>
          </p:nvPr>
        </p:nvGraphicFramePr>
        <p:xfrm>
          <a:off x="381000" y="228600"/>
          <a:ext cx="11430000" cy="62484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5334000" y="6473420"/>
            <a:ext cx="914400" cy="365125"/>
          </a:xfrm>
        </p:spPr>
        <p:txBody>
          <a:bodyPr/>
          <a:lstStyle/>
          <a:p>
            <a:fld id="{CDFF2B2A-FB37-4B84-A5B7-C17FBE495EB2}" type="slidenum">
              <a:rPr lang="en-US" smtClean="0"/>
              <a:pPr/>
              <a:t>17</a:t>
            </a:fld>
            <a:endParaRPr lang="en-US" dirty="0"/>
          </a:p>
        </p:txBody>
      </p:sp>
    </p:spTree>
    <p:extLst>
      <p:ext uri="{BB962C8B-B14F-4D97-AF65-F5344CB8AC3E}">
        <p14:creationId xmlns:p14="http://schemas.microsoft.com/office/powerpoint/2010/main" val="611058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4245506375"/>
              </p:ext>
            </p:extLst>
          </p:nvPr>
        </p:nvGraphicFramePr>
        <p:xfrm>
          <a:off x="228600" y="228600"/>
          <a:ext cx="11734800" cy="64008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5715000" y="6492875"/>
            <a:ext cx="914400" cy="365125"/>
          </a:xfrm>
        </p:spPr>
        <p:txBody>
          <a:bodyPr/>
          <a:lstStyle/>
          <a:p>
            <a:fld id="{CDFF2B2A-FB37-4B84-A5B7-C17FBE495EB2}" type="slidenum">
              <a:rPr lang="en-US" smtClean="0"/>
              <a:pPr/>
              <a:t>18</a:t>
            </a:fld>
            <a:endParaRPr lang="en-US" dirty="0"/>
          </a:p>
        </p:txBody>
      </p:sp>
    </p:spTree>
    <p:extLst>
      <p:ext uri="{BB962C8B-B14F-4D97-AF65-F5344CB8AC3E}">
        <p14:creationId xmlns:p14="http://schemas.microsoft.com/office/powerpoint/2010/main" val="3540674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228600" y="533400"/>
            <a:ext cx="11658600" cy="5715000"/>
          </a:xfrm>
        </p:spPr>
        <p:txBody>
          <a:bodyPr>
            <a:noAutofit/>
          </a:bodyPr>
          <a:lstStyle/>
          <a:p>
            <a:pPr marL="0" indent="0" algn="ctr">
              <a:buNone/>
            </a:pPr>
            <a:endParaRPr lang="en-US" sz="2800" b="1" u="sng" dirty="0" smtClean="0"/>
          </a:p>
          <a:p>
            <a:pPr marL="0" indent="0" algn="ctr">
              <a:buNone/>
            </a:pPr>
            <a:r>
              <a:rPr lang="en-US" sz="2800" b="1" u="sng" dirty="0" smtClean="0"/>
              <a:t>Scenario One – as presented to City Council on May 5, 2020</a:t>
            </a:r>
            <a:endParaRPr lang="en-US" sz="2800" b="1" u="sng" dirty="0"/>
          </a:p>
          <a:p>
            <a:pPr lvl="0"/>
            <a:r>
              <a:rPr lang="en-US" sz="2800" b="1" dirty="0" smtClean="0">
                <a:solidFill>
                  <a:schemeClr val="tx2"/>
                </a:solidFill>
              </a:rPr>
              <a:t>Virus </a:t>
            </a:r>
            <a:r>
              <a:rPr lang="en-US" sz="2800" b="1" dirty="0">
                <a:solidFill>
                  <a:schemeClr val="tx2"/>
                </a:solidFill>
              </a:rPr>
              <a:t>peaks in May 2020 &amp; Recovery slowly starts in July 2020</a:t>
            </a:r>
            <a:endParaRPr lang="en-US" sz="2800" dirty="0">
              <a:solidFill>
                <a:schemeClr val="tx2"/>
              </a:solidFill>
            </a:endParaRPr>
          </a:p>
          <a:p>
            <a:pPr marL="457200" lvl="1" indent="0">
              <a:buNone/>
            </a:pPr>
            <a:r>
              <a:rPr lang="en-US" dirty="0">
                <a:solidFill>
                  <a:schemeClr val="tx2"/>
                </a:solidFill>
              </a:rPr>
              <a:t>General Fund </a:t>
            </a:r>
            <a:r>
              <a:rPr lang="en-US" dirty="0" smtClean="0">
                <a:solidFill>
                  <a:schemeClr val="tx2"/>
                </a:solidFill>
              </a:rPr>
              <a:t>was </a:t>
            </a:r>
            <a:r>
              <a:rPr lang="en-US" dirty="0">
                <a:solidFill>
                  <a:schemeClr val="tx2"/>
                </a:solidFill>
              </a:rPr>
              <a:t>projected to experience a $9.6 million (or 12%) FY 2019-2020 revenue </a:t>
            </a:r>
            <a:r>
              <a:rPr lang="en-US" dirty="0" smtClean="0">
                <a:solidFill>
                  <a:schemeClr val="tx2"/>
                </a:solidFill>
              </a:rPr>
              <a:t>reduction.  </a:t>
            </a:r>
          </a:p>
          <a:p>
            <a:pPr marL="0" indent="0" algn="ctr">
              <a:buNone/>
            </a:pPr>
            <a:endParaRPr lang="en-US" sz="2800" b="1" dirty="0" smtClean="0"/>
          </a:p>
          <a:p>
            <a:pPr marL="457200" lvl="1" indent="0">
              <a:buNone/>
            </a:pPr>
            <a:endParaRPr lang="en-US" sz="2000" dirty="0"/>
          </a:p>
          <a:p>
            <a:pPr marL="457200" lvl="1" indent="0">
              <a:buNone/>
            </a:pPr>
            <a:endParaRPr lang="en-US" sz="2000" dirty="0"/>
          </a:p>
          <a:p>
            <a:pPr marL="0" indent="0">
              <a:buNone/>
            </a:pPr>
            <a:r>
              <a:rPr lang="en-US" sz="2000" dirty="0"/>
              <a:t> </a:t>
            </a:r>
          </a:p>
          <a:p>
            <a:pPr marL="0" indent="0">
              <a:buNone/>
            </a:pPr>
            <a:r>
              <a:rPr lang="en-US" sz="2000" dirty="0"/>
              <a:t> </a:t>
            </a:r>
          </a:p>
        </p:txBody>
      </p:sp>
      <p:sp>
        <p:nvSpPr>
          <p:cNvPr id="3" name="Title 2"/>
          <p:cNvSpPr>
            <a:spLocks noGrp="1"/>
          </p:cNvSpPr>
          <p:nvPr>
            <p:ph type="title"/>
          </p:nvPr>
        </p:nvSpPr>
        <p:spPr>
          <a:xfrm>
            <a:off x="76200" y="0"/>
            <a:ext cx="11963400" cy="685800"/>
          </a:xfrm>
        </p:spPr>
        <p:txBody>
          <a:bodyPr>
            <a:normAutofit fontScale="90000"/>
          </a:bodyPr>
          <a:lstStyle/>
          <a:p>
            <a:r>
              <a:rPr lang="en-US" b="1" dirty="0"/>
              <a:t>FY </a:t>
            </a:r>
            <a:r>
              <a:rPr lang="en-US" b="1" dirty="0" smtClean="0"/>
              <a:t>2019-2020 </a:t>
            </a:r>
            <a:r>
              <a:rPr lang="en-US" b="1" dirty="0"/>
              <a:t>Budget </a:t>
            </a:r>
            <a:r>
              <a:rPr lang="en-US" b="1" dirty="0" smtClean="0"/>
              <a:t>Update</a:t>
            </a:r>
            <a:endParaRPr lang="en-US" b="1" dirty="0"/>
          </a:p>
        </p:txBody>
      </p:sp>
      <p:sp>
        <p:nvSpPr>
          <p:cNvPr id="5" name="Slide Number Placeholder 3"/>
          <p:cNvSpPr>
            <a:spLocks noGrp="1"/>
          </p:cNvSpPr>
          <p:nvPr>
            <p:ph type="sldNum" sz="quarter" idx="16"/>
          </p:nvPr>
        </p:nvSpPr>
        <p:spPr>
          <a:xfrm>
            <a:off x="1581150" y="6473825"/>
            <a:ext cx="9010650" cy="304800"/>
          </a:xfrm>
        </p:spPr>
        <p:txBody>
          <a:bodyPr/>
          <a:lstStyle/>
          <a:p>
            <a:pPr algn="ctr">
              <a:defRPr/>
            </a:pPr>
            <a:r>
              <a:rPr lang="en-US" dirty="0" smtClean="0"/>
              <a:t>19</a:t>
            </a:r>
            <a:endParaRPr lang="en-US" dirty="0"/>
          </a:p>
        </p:txBody>
      </p:sp>
    </p:spTree>
    <p:extLst>
      <p:ext uri="{BB962C8B-B14F-4D97-AF65-F5344CB8AC3E}">
        <p14:creationId xmlns:p14="http://schemas.microsoft.com/office/powerpoint/2010/main" val="569899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6" cy="620486"/>
          </a:xfrm>
        </p:spPr>
        <p:txBody>
          <a:bodyPr>
            <a:normAutofit fontScale="90000"/>
          </a:bodyPr>
          <a:lstStyle/>
          <a:p>
            <a:r>
              <a:rPr lang="en-US" dirty="0" smtClean="0"/>
              <a:t>AGENDA</a:t>
            </a:r>
            <a:endParaRPr lang="en-US" dirty="0"/>
          </a:p>
        </p:txBody>
      </p:sp>
      <p:sp>
        <p:nvSpPr>
          <p:cNvPr id="3" name="Content Placeholder 2"/>
          <p:cNvSpPr>
            <a:spLocks noGrp="1"/>
          </p:cNvSpPr>
          <p:nvPr>
            <p:ph idx="1"/>
          </p:nvPr>
        </p:nvSpPr>
        <p:spPr>
          <a:xfrm>
            <a:off x="304800" y="685800"/>
            <a:ext cx="11277603" cy="5660571"/>
          </a:xfrm>
        </p:spPr>
        <p:txBody>
          <a:bodyPr>
            <a:normAutofit/>
          </a:bodyPr>
          <a:lstStyle/>
          <a:p>
            <a:pPr marL="914400" lvl="2" indent="-457200" defTabSz="933446">
              <a:lnSpc>
                <a:spcPct val="90000"/>
              </a:lnSpc>
              <a:spcAft>
                <a:spcPts val="500"/>
              </a:spcAft>
              <a:buSzPct val="100000"/>
              <a:buFont typeface="Calibri"/>
              <a:buAutoNum type="arabicPeriod"/>
              <a:defRPr sz="1800" b="0" i="0" u="none" strike="noStrike" kern="0" cap="none" spc="0" baseline="0">
                <a:solidFill>
                  <a:srgbClr val="000000"/>
                </a:solidFill>
                <a:uFillTx/>
              </a:defRPr>
            </a:pPr>
            <a:endParaRPr lang="en-US" sz="3600" b="1" dirty="0" smtClean="0">
              <a:solidFill>
                <a:schemeClr val="tx1"/>
              </a:solidFill>
            </a:endParaRPr>
          </a:p>
          <a:p>
            <a:pPr marL="914400" lvl="2" indent="-457200" defTabSz="933446">
              <a:lnSpc>
                <a:spcPct val="90000"/>
              </a:lnSpc>
              <a:spcAft>
                <a:spcPts val="500"/>
              </a:spcAft>
              <a:buClr>
                <a:schemeClr val="accent1"/>
              </a:buClr>
              <a:buSzPct val="100000"/>
              <a:buFont typeface="Calibri"/>
              <a:buAutoNum type="arabicPeriod"/>
              <a:defRPr sz="1800" b="0" i="0" u="none" strike="noStrike" kern="0" cap="none" spc="0" baseline="0">
                <a:solidFill>
                  <a:srgbClr val="000000"/>
                </a:solidFill>
                <a:uFillTx/>
              </a:defRPr>
            </a:pPr>
            <a:r>
              <a:rPr lang="en-US" sz="3600" b="1" dirty="0" smtClean="0">
                <a:solidFill>
                  <a:schemeClr val="tx1"/>
                </a:solidFill>
              </a:rPr>
              <a:t>Study Session Overview</a:t>
            </a:r>
          </a:p>
          <a:p>
            <a:pPr marL="914400" lvl="2" indent="-457200" defTabSz="933446">
              <a:lnSpc>
                <a:spcPct val="90000"/>
              </a:lnSpc>
              <a:spcAft>
                <a:spcPts val="500"/>
              </a:spcAft>
              <a:buClr>
                <a:schemeClr val="accent1"/>
              </a:buClr>
              <a:buSzPct val="100000"/>
              <a:buFont typeface="Calibri"/>
              <a:buAutoNum type="arabicPeriod"/>
              <a:defRPr sz="1800" b="0" i="0" u="none" strike="noStrike" kern="0" cap="none" spc="0" baseline="0">
                <a:solidFill>
                  <a:srgbClr val="000000"/>
                </a:solidFill>
                <a:uFillTx/>
              </a:defRPr>
            </a:pPr>
            <a:r>
              <a:rPr lang="en-US" sz="3600" b="1" dirty="0" smtClean="0"/>
              <a:t>Background Items</a:t>
            </a:r>
          </a:p>
          <a:p>
            <a:pPr marL="914400" lvl="2" indent="-457200" defTabSz="933446">
              <a:lnSpc>
                <a:spcPct val="90000"/>
              </a:lnSpc>
              <a:spcAft>
                <a:spcPts val="500"/>
              </a:spcAft>
              <a:buClr>
                <a:schemeClr val="accent1"/>
              </a:buClr>
              <a:buSzPct val="100000"/>
              <a:buFont typeface="Calibri"/>
              <a:buAutoNum type="arabicPeriod"/>
              <a:defRPr sz="1800" b="0" i="0" u="none" strike="noStrike" kern="0" cap="none" spc="0" baseline="0">
                <a:solidFill>
                  <a:srgbClr val="000000"/>
                </a:solidFill>
                <a:uFillTx/>
              </a:defRPr>
            </a:pPr>
            <a:r>
              <a:rPr lang="en-US" sz="3600" b="1" dirty="0" smtClean="0">
                <a:solidFill>
                  <a:schemeClr val="tx1"/>
                </a:solidFill>
              </a:rPr>
              <a:t>Proposed FY 2020-2021 Budget</a:t>
            </a:r>
          </a:p>
          <a:p>
            <a:pPr marL="914400" lvl="2" indent="-457200" defTabSz="933446">
              <a:lnSpc>
                <a:spcPct val="90000"/>
              </a:lnSpc>
              <a:spcAft>
                <a:spcPts val="500"/>
              </a:spcAft>
              <a:buClr>
                <a:schemeClr val="accent1"/>
              </a:buClr>
              <a:buSzPct val="100000"/>
              <a:buFont typeface="Calibri"/>
              <a:buAutoNum type="arabicPeriod"/>
              <a:defRPr sz="1800" b="0" i="0" u="none" strike="noStrike" kern="0" cap="none" spc="0" baseline="0">
                <a:solidFill>
                  <a:srgbClr val="000000"/>
                </a:solidFill>
                <a:uFillTx/>
              </a:defRPr>
            </a:pPr>
            <a:r>
              <a:rPr lang="en-US" sz="3600" b="1" dirty="0" smtClean="0"/>
              <a:t>Next Steps</a:t>
            </a:r>
            <a:r>
              <a:rPr lang="en-US" sz="3600" b="1" dirty="0" smtClean="0">
                <a:solidFill>
                  <a:schemeClr val="tx1"/>
                </a:solidFill>
              </a:rPr>
              <a:t> </a:t>
            </a:r>
            <a:endParaRPr lang="en-US" sz="3600" b="1" dirty="0">
              <a:solidFill>
                <a:schemeClr val="tx1"/>
              </a:solidFill>
            </a:endParaRPr>
          </a:p>
        </p:txBody>
      </p:sp>
      <p:sp>
        <p:nvSpPr>
          <p:cNvPr id="4" name="Slide Number Placeholder 3"/>
          <p:cNvSpPr>
            <a:spLocks noGrp="1"/>
          </p:cNvSpPr>
          <p:nvPr>
            <p:ph type="sldNum" sz="quarter" idx="4294967295"/>
          </p:nvPr>
        </p:nvSpPr>
        <p:spPr>
          <a:xfrm>
            <a:off x="5638803" y="6367634"/>
            <a:ext cx="914400" cy="365129"/>
          </a:xfrm>
          <a:prstGeom prst="rect">
            <a:avLst/>
          </a:prstGeom>
        </p:spPr>
        <p:txBody>
          <a:bodyPr/>
          <a:lstStyle/>
          <a:p>
            <a:pPr lvl="0"/>
            <a:fld id="{0E07BFEB-1D9E-44F5-B6C9-EB93227DD650}" type="slidenum">
              <a:rPr lang="en-US" smtClean="0"/>
              <a:t>2</a:t>
            </a:fld>
            <a:endParaRPr lang="en-US" dirty="0"/>
          </a:p>
        </p:txBody>
      </p:sp>
    </p:spTree>
    <p:extLst>
      <p:ext uri="{BB962C8B-B14F-4D97-AF65-F5344CB8AC3E}">
        <p14:creationId xmlns:p14="http://schemas.microsoft.com/office/powerpoint/2010/main" val="2228009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noGrp="1"/>
          </p:cNvGraphicFramePr>
          <p:nvPr>
            <p:ph sz="quarter" idx="15"/>
            <p:extLst>
              <p:ext uri="{D42A27DB-BD31-4B8C-83A1-F6EECF244321}">
                <p14:modId xmlns:p14="http://schemas.microsoft.com/office/powerpoint/2010/main" val="1294024162"/>
              </p:ext>
            </p:extLst>
          </p:nvPr>
        </p:nvGraphicFramePr>
        <p:xfrm>
          <a:off x="406400" y="914400"/>
          <a:ext cx="11480801" cy="5181599"/>
        </p:xfrm>
        <a:graphic>
          <a:graphicData uri="http://schemas.openxmlformats.org/drawingml/2006/table">
            <a:tbl>
              <a:tblPr firstRow="1" firstCol="1" bandRow="1"/>
              <a:tblGrid>
                <a:gridCol w="649856"/>
                <a:gridCol w="3458317"/>
                <a:gridCol w="2032001"/>
                <a:gridCol w="2336800"/>
                <a:gridCol w="1828800"/>
                <a:gridCol w="1175027"/>
              </a:tblGrid>
              <a:tr h="959607">
                <a:tc>
                  <a:txBody>
                    <a:bodyPr/>
                    <a:lstStyle/>
                    <a:p>
                      <a:pPr marL="0" marR="0" algn="ctr">
                        <a:lnSpc>
                          <a:spcPct val="200000"/>
                        </a:lnSpc>
                        <a:spcBef>
                          <a:spcPts val="1200"/>
                        </a:spcBef>
                        <a:spcAft>
                          <a:spcPts val="0"/>
                        </a:spcAft>
                      </a:pPr>
                      <a:r>
                        <a:rPr lang="en-US" sz="200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No.</a:t>
                      </a:r>
                      <a:endParaRPr lang="en-US" sz="2000" dirty="0">
                        <a:effectLst/>
                        <a:latin typeface="Times New Roman" panose="02020603050405020304" pitchFamily="18" charset="0"/>
                        <a:ea typeface="Times New Roman" panose="02020603050405020304" pitchFamily="18" charset="0"/>
                      </a:endParaRPr>
                    </a:p>
                  </a:txBody>
                  <a:tcPr marL="69816" marR="69816" marT="0" marB="0" anchor="b">
                    <a:lnL>
                      <a:noFill/>
                    </a:lnL>
                    <a:lnR>
                      <a:noFill/>
                    </a:lnR>
                    <a:lnT>
                      <a:noFill/>
                    </a:lnT>
                    <a:lnB w="12700" cap="flat" cmpd="sng" algn="ctr">
                      <a:solidFill>
                        <a:srgbClr val="000000"/>
                      </a:solidFill>
                      <a:prstDash val="solid"/>
                      <a:round/>
                      <a:headEnd type="none" w="med" len="med"/>
                      <a:tailEnd type="none" w="med" len="med"/>
                    </a:lnB>
                    <a:solidFill>
                      <a:srgbClr val="0070C0"/>
                    </a:solidFill>
                  </a:tcPr>
                </a:tc>
                <a:tc>
                  <a:txBody>
                    <a:bodyPr/>
                    <a:lstStyle/>
                    <a:p>
                      <a:pPr marL="0" marR="217170" algn="l">
                        <a:lnSpc>
                          <a:spcPct val="200000"/>
                        </a:lnSpc>
                        <a:spcBef>
                          <a:spcPts val="0"/>
                        </a:spcBef>
                        <a:spcAft>
                          <a:spcPts val="0"/>
                        </a:spcAft>
                      </a:pPr>
                      <a:r>
                        <a:rPr lang="en-US" sz="20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General Fund </a:t>
                      </a:r>
                      <a:r>
                        <a:rPr lang="en-US" sz="200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Category</a:t>
                      </a:r>
                      <a:endParaRPr lang="en-US" sz="2000" dirty="0">
                        <a:effectLst/>
                        <a:latin typeface="Times New Roman" panose="02020603050405020304" pitchFamily="18" charset="0"/>
                        <a:ea typeface="Times New Roman" panose="02020603050405020304" pitchFamily="18" charset="0"/>
                      </a:endParaRPr>
                    </a:p>
                  </a:txBody>
                  <a:tcPr marL="69816" marR="69816" marT="0" marB="0" anchor="b">
                    <a:lnL>
                      <a:noFill/>
                    </a:lnL>
                    <a:lnR>
                      <a:noFill/>
                    </a:lnR>
                    <a:lnT>
                      <a:noFill/>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FY 2019-20 </a:t>
                      </a:r>
                      <a:endParaRPr lang="en-US" sz="200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200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Adopted </a:t>
                      </a:r>
                      <a:r>
                        <a:rPr lang="en-US" sz="20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Budget</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(10-01-2019)</a:t>
                      </a:r>
                      <a:endParaRPr lang="en-US" sz="2000" dirty="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a:noFill/>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FY 2019-2020 Revised Budget </a:t>
                      </a:r>
                      <a:r>
                        <a:rPr lang="en-US" sz="200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05-05-2020)</a:t>
                      </a:r>
                      <a:endParaRPr lang="en-US" sz="2000" dirty="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a:noFill/>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200000"/>
                        </a:lnSpc>
                        <a:spcBef>
                          <a:spcPts val="0"/>
                        </a:spcBef>
                        <a:spcAft>
                          <a:spcPts val="0"/>
                        </a:spcAft>
                      </a:pPr>
                      <a:r>
                        <a:rPr lang="en-US" sz="20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Change</a:t>
                      </a:r>
                      <a:endParaRPr lang="en-US" sz="2000" dirty="0">
                        <a:effectLst/>
                        <a:latin typeface="Times New Roman" panose="02020603050405020304" pitchFamily="18" charset="0"/>
                        <a:ea typeface="Times New Roman" panose="02020603050405020304" pitchFamily="18" charset="0"/>
                      </a:endParaRPr>
                    </a:p>
                  </a:txBody>
                  <a:tcPr marL="69816" marR="69816" marT="0" marB="0" anchor="b">
                    <a:lnL>
                      <a:noFill/>
                    </a:lnL>
                    <a:lnR>
                      <a:noFill/>
                    </a:lnR>
                    <a:lnT>
                      <a:noFill/>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1200"/>
                        </a:spcBef>
                        <a:spcAft>
                          <a:spcPts val="0"/>
                        </a:spcAft>
                      </a:pPr>
                      <a:r>
                        <a:rPr lang="en-US" sz="20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Change</a:t>
                      </a:r>
                      <a:endParaRPr lang="en-US" sz="2000" dirty="0">
                        <a:effectLst/>
                        <a:latin typeface="Times New Roman" panose="02020603050405020304" pitchFamily="18" charset="0"/>
                        <a:ea typeface="Times New Roman" panose="02020603050405020304" pitchFamily="18" charset="0"/>
                      </a:endParaRPr>
                    </a:p>
                  </a:txBody>
                  <a:tcPr marL="69816" marR="69816" marT="0" marB="0" anchor="b">
                    <a:lnL>
                      <a:noFill/>
                    </a:lnL>
                    <a:lnR>
                      <a:noFill/>
                    </a:lnR>
                    <a:lnT>
                      <a:noFill/>
                    </a:lnT>
                    <a:lnB w="12700" cap="flat" cmpd="sng" algn="ctr">
                      <a:solidFill>
                        <a:srgbClr val="000000"/>
                      </a:solidFill>
                      <a:prstDash val="solid"/>
                      <a:round/>
                      <a:headEnd type="none" w="med" len="med"/>
                      <a:tailEnd type="none" w="med" len="med"/>
                    </a:lnB>
                    <a:solidFill>
                      <a:srgbClr val="0070C0"/>
                    </a:solidFill>
                  </a:tcPr>
                </a:tc>
              </a:tr>
              <a:tr h="436185">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2000" dirty="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Beg. Fund Balance (10/01/19)</a:t>
                      </a:r>
                      <a:endParaRPr lang="en-US" sz="2000" dirty="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81280" marR="181610" algn="r">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$20,783,395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81280" marR="181610" algn="r">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$24,198,953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167640" algn="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$3,415,558</a:t>
                      </a:r>
                    </a:p>
                  </a:txBody>
                  <a:tcPr marL="69816" marR="6981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167640" algn="r">
                        <a:spcBef>
                          <a:spcPts val="0"/>
                        </a:spcBef>
                        <a:spcAft>
                          <a:spcPts val="0"/>
                        </a:spcAf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18</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9816" marR="6981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436185">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00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a:noFill/>
                    </a:lnT>
                    <a:lnB>
                      <a:noFill/>
                    </a:lnB>
                    <a:solidFill>
                      <a:srgbClr val="DDEBF7"/>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Revenues</a:t>
                      </a:r>
                      <a:endParaRPr lang="en-US" sz="2000" dirty="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a:noFill/>
                    </a:lnT>
                    <a:lnB>
                      <a:noFill/>
                    </a:lnB>
                    <a:solidFill>
                      <a:srgbClr val="DDEBF7"/>
                    </a:solidFill>
                  </a:tcPr>
                </a:tc>
                <a:tc>
                  <a:txBody>
                    <a:bodyPr/>
                    <a:lstStyle/>
                    <a:p>
                      <a:pPr marL="81280" marR="181610" algn="r">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76,710,208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a:noFill/>
                    </a:lnT>
                    <a:lnB>
                      <a:noFill/>
                    </a:lnB>
                    <a:solidFill>
                      <a:srgbClr val="DDEBF7"/>
                    </a:solidFill>
                  </a:tcPr>
                </a:tc>
                <a:tc>
                  <a:txBody>
                    <a:bodyPr/>
                    <a:lstStyle/>
                    <a:p>
                      <a:pPr marL="81280" marR="181610" algn="r">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67,107,993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a:noFill/>
                    </a:lnT>
                    <a:lnB>
                      <a:noFill/>
                    </a:lnB>
                    <a:solidFill>
                      <a:srgbClr val="DDEBF7"/>
                    </a:solidFill>
                  </a:tcPr>
                </a:tc>
                <a:tc>
                  <a:txBody>
                    <a:bodyPr/>
                    <a:lstStyle/>
                    <a:p>
                      <a:pPr marL="0" marR="167640" algn="r">
                        <a:spcBef>
                          <a:spcPts val="0"/>
                        </a:spcBef>
                        <a:spcAft>
                          <a:spcPts val="0"/>
                        </a:spcAft>
                      </a:pP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(9,602,215)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a:noFill/>
                    </a:lnT>
                    <a:lnB>
                      <a:noFill/>
                    </a:lnB>
                    <a:solidFill>
                      <a:srgbClr val="DDEBF7"/>
                    </a:solidFill>
                  </a:tcPr>
                </a:tc>
                <a:tc>
                  <a:txBody>
                    <a:bodyPr/>
                    <a:lstStyle/>
                    <a:p>
                      <a:pPr marL="0" marR="167640" algn="r">
                        <a:spcBef>
                          <a:spcPts val="0"/>
                        </a:spcBef>
                        <a:spcAft>
                          <a:spcPts val="0"/>
                        </a:spcAft>
                      </a:pPr>
                      <a:r>
                        <a:rPr lang="en-US" sz="2000" b="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a:noFill/>
                    </a:lnT>
                    <a:lnB>
                      <a:noFill/>
                    </a:lnB>
                    <a:solidFill>
                      <a:srgbClr val="DDEBF7"/>
                    </a:solidFill>
                  </a:tcPr>
                </a:tc>
              </a:tr>
              <a:tr h="436185">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200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a:noFill/>
                    </a:lnT>
                    <a:lnB>
                      <a:noFill/>
                    </a:lnB>
                    <a:solidFill>
                      <a:srgbClr val="EDEDED"/>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Appropriations</a:t>
                      </a:r>
                      <a:endParaRPr lang="en-US" sz="2000" dirty="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a:noFill/>
                    </a:lnT>
                    <a:lnB>
                      <a:noFill/>
                    </a:lnB>
                    <a:solidFill>
                      <a:srgbClr val="EDEDED"/>
                    </a:solidFill>
                  </a:tcPr>
                </a:tc>
                <a:tc>
                  <a:txBody>
                    <a:bodyPr/>
                    <a:lstStyle/>
                    <a:p>
                      <a:pPr marL="81280" marR="181610" algn="r">
                        <a:spcBef>
                          <a:spcPts val="0"/>
                        </a:spcBef>
                        <a:spcAft>
                          <a:spcPts val="0"/>
                        </a:spcAft>
                      </a:pP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(80,782,540)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a:noFill/>
                    </a:lnT>
                    <a:lnB>
                      <a:noFill/>
                    </a:lnB>
                    <a:solidFill>
                      <a:srgbClr val="EDEDED"/>
                    </a:solidFill>
                  </a:tcPr>
                </a:tc>
                <a:tc>
                  <a:txBody>
                    <a:bodyPr/>
                    <a:lstStyle/>
                    <a:p>
                      <a:pPr marL="81280" marR="181610" algn="r">
                        <a:spcBef>
                          <a:spcPts val="0"/>
                        </a:spcBef>
                        <a:spcAft>
                          <a:spcPts val="0"/>
                        </a:spcAft>
                      </a:pP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(74,595,883)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a:noFill/>
                    </a:lnT>
                    <a:lnB>
                      <a:noFill/>
                    </a:lnB>
                    <a:solidFill>
                      <a:srgbClr val="EDEDED"/>
                    </a:solidFill>
                  </a:tcPr>
                </a:tc>
                <a:tc>
                  <a:txBody>
                    <a:bodyPr/>
                    <a:lstStyle/>
                    <a:p>
                      <a:pPr marL="0" marR="167640" algn="r">
                        <a:spcBef>
                          <a:spcPts val="0"/>
                        </a:spcBef>
                        <a:spcAft>
                          <a:spcPts val="0"/>
                        </a:spcAft>
                      </a:pP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(6,186,657)</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a:noFill/>
                    </a:lnT>
                    <a:lnB>
                      <a:noFill/>
                    </a:lnB>
                    <a:solidFill>
                      <a:srgbClr val="EDEDED"/>
                    </a:solidFill>
                  </a:tcPr>
                </a:tc>
                <a:tc>
                  <a:txBody>
                    <a:bodyPr/>
                    <a:lstStyle/>
                    <a:p>
                      <a:pPr marL="0" marR="167640" algn="r">
                        <a:spcBef>
                          <a:spcPts val="0"/>
                        </a:spcBef>
                        <a:spcAft>
                          <a:spcPts val="0"/>
                        </a:spcAft>
                      </a:pP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a:noFill/>
                    </a:lnT>
                    <a:lnB>
                      <a:noFill/>
                    </a:lnB>
                    <a:solidFill>
                      <a:srgbClr val="EDEDED"/>
                    </a:solidFill>
                  </a:tcPr>
                </a:tc>
              </a:tr>
              <a:tr h="447137">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200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a:noFill/>
                    </a:lnT>
                    <a:lnB>
                      <a:noFill/>
                    </a:lnB>
                    <a:solidFill>
                      <a:srgbClr val="DEEAF6"/>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of Reserves</a:t>
                      </a:r>
                      <a:endParaRPr lang="en-US" sz="2000" dirty="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a:noFill/>
                    </a:lnT>
                    <a:lnB>
                      <a:noFill/>
                    </a:lnB>
                    <a:solidFill>
                      <a:srgbClr val="DEEAF6"/>
                    </a:solidFill>
                  </a:tcPr>
                </a:tc>
                <a:tc>
                  <a:txBody>
                    <a:bodyPr/>
                    <a:lstStyle/>
                    <a:p>
                      <a:pPr marL="81280" marR="181610" algn="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9816" marR="69816"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marL="81280" marR="181610" algn="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9816" marR="69816"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marL="0" marR="167640" algn="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9816" marR="69816"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marL="0" marR="167640" algn="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9816" marR="69816"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r>
              <a:tr h="667973">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200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a:noFill/>
                    </a:lnT>
                    <a:lnB>
                      <a:noFill/>
                    </a:lnB>
                    <a:solidFill>
                      <a:srgbClr val="F2F2F2"/>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End. Fund </a:t>
                      </a: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Balance (9/30/20</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a:noFill/>
                    </a:lnT>
                    <a:lnB>
                      <a:noFill/>
                    </a:lnB>
                    <a:solidFill>
                      <a:srgbClr val="F2F2F2"/>
                    </a:solidFill>
                  </a:tcPr>
                </a:tc>
                <a:tc>
                  <a:txBody>
                    <a:bodyPr/>
                    <a:lstStyle/>
                    <a:p>
                      <a:pPr marL="81280" marR="181610" algn="r">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16,711,063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81280" marR="181610" algn="r">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16,711,063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167640" algn="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9816" marR="6981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167640" algn="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9816" marR="6981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667973">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2000" dirty="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a:noFill/>
                    </a:lnT>
                    <a:lnB>
                      <a:noFill/>
                    </a:lnB>
                    <a:solidFill>
                      <a:srgbClr val="DEEAF6"/>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Transfer-out Pension Trust </a:t>
                      </a:r>
                      <a:endParaRPr lang="en-US" sz="2000" dirty="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a:noFill/>
                    </a:lnT>
                    <a:lnB>
                      <a:noFill/>
                    </a:lnB>
                    <a:solidFill>
                      <a:srgbClr val="DEEAF6"/>
                    </a:solidFill>
                  </a:tcPr>
                </a:tc>
                <a:tc>
                  <a:txBody>
                    <a:bodyPr/>
                    <a:lstStyle/>
                    <a:p>
                      <a:pPr marL="81280" marR="181610" algn="r">
                        <a:spcBef>
                          <a:spcPts val="0"/>
                        </a:spcBef>
                        <a:spcAft>
                          <a:spcPts val="0"/>
                        </a:spcAft>
                      </a:pP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(1,559,000)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marL="81280" marR="181610" algn="r">
                        <a:spcBef>
                          <a:spcPts val="0"/>
                        </a:spcBef>
                        <a:spcAft>
                          <a:spcPts val="0"/>
                        </a:spcAft>
                      </a:pP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(1,559,000)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marL="0" marR="167640" algn="r">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marL="0" marR="167640" algn="r">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a:noFill/>
                    </a:lnT>
                    <a:lnB w="12700" cap="flat" cmpd="sng" algn="ctr">
                      <a:solidFill>
                        <a:srgbClr val="000000"/>
                      </a:solidFill>
                      <a:prstDash val="solid"/>
                      <a:round/>
                      <a:headEnd type="none" w="med" len="med"/>
                      <a:tailEnd type="none" w="med" len="med"/>
                    </a:lnB>
                    <a:solidFill>
                      <a:srgbClr val="DEEAF6"/>
                    </a:solidFill>
                  </a:tcPr>
                </a:tc>
              </a:tr>
              <a:tr h="667973">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2000" dirty="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Reserves at Year-end</a:t>
                      </a:r>
                      <a:endParaRPr lang="en-US" sz="2000" dirty="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81280" marR="181610" algn="r">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$15,152,063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81280" marR="181610" algn="r">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$15,152,063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167640" algn="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9816" marR="6981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167640" algn="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9816" marR="6981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62381">
                <a:tc>
                  <a:txBody>
                    <a:bodyPr/>
                    <a:lstStyle/>
                    <a:p>
                      <a:pPr marL="0" marR="0" algn="l">
                        <a:spcBef>
                          <a:spcPts val="0"/>
                        </a:spcBef>
                        <a:spcAft>
                          <a:spcPts val="0"/>
                        </a:spcAft>
                      </a:pPr>
                      <a:r>
                        <a:rPr lang="en-US" sz="16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endParaRPr>
                    </a:p>
                  </a:txBody>
                  <a:tcPr marL="69816" marR="6981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spcBef>
                          <a:spcPts val="0"/>
                        </a:spcBef>
                        <a:spcAft>
                          <a:spcPts val="0"/>
                        </a:spcAft>
                      </a:pPr>
                      <a:r>
                        <a:rPr lang="en-US" sz="16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endParaRPr>
                    </a:p>
                  </a:txBody>
                  <a:tcPr marL="69816" marR="698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88900">
                        <a:spcBef>
                          <a:spcPts val="0"/>
                        </a:spcBef>
                        <a:spcAft>
                          <a:spcPts val="0"/>
                        </a:spcAft>
                      </a:pPr>
                      <a:r>
                        <a:rPr lang="en-US" sz="2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116840" marR="88900" algn="ctr">
                        <a:spcBef>
                          <a:spcPts val="0"/>
                        </a:spcBef>
                        <a:spcAft>
                          <a:spcPts val="0"/>
                        </a:spcAft>
                      </a:pPr>
                      <a:r>
                        <a:rPr lang="en-US" sz="2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16" marR="6981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bl>
          </a:graphicData>
        </a:graphic>
      </p:graphicFrame>
      <p:sp>
        <p:nvSpPr>
          <p:cNvPr id="3" name="Title 2"/>
          <p:cNvSpPr>
            <a:spLocks noGrp="1"/>
          </p:cNvSpPr>
          <p:nvPr>
            <p:ph type="title"/>
          </p:nvPr>
        </p:nvSpPr>
        <p:spPr/>
        <p:txBody>
          <a:bodyPr>
            <a:noAutofit/>
          </a:bodyPr>
          <a:lstStyle/>
          <a:p>
            <a:pPr algn="ctr"/>
            <a:r>
              <a:rPr lang="en-US" sz="2800" b="1" dirty="0" smtClean="0"/>
              <a:t>FY 2019-2020 Economic Recovery Scenario One model</a:t>
            </a:r>
            <a:endParaRPr lang="en-US" sz="2800" b="1" dirty="0"/>
          </a:p>
        </p:txBody>
      </p:sp>
      <p:sp>
        <p:nvSpPr>
          <p:cNvPr id="5" name="Slide Number Placeholder 3"/>
          <p:cNvSpPr>
            <a:spLocks noGrp="1"/>
          </p:cNvSpPr>
          <p:nvPr>
            <p:ph type="sldNum" sz="quarter" idx="16"/>
          </p:nvPr>
        </p:nvSpPr>
        <p:spPr>
          <a:xfrm>
            <a:off x="5892800" y="6477000"/>
            <a:ext cx="508000" cy="304800"/>
          </a:xfrm>
        </p:spPr>
        <p:txBody>
          <a:bodyPr/>
          <a:lstStyle/>
          <a:p>
            <a:pPr algn="ctr">
              <a:defRPr/>
            </a:pPr>
            <a:r>
              <a:rPr lang="en-US" dirty="0" smtClean="0"/>
              <a:t>20</a:t>
            </a:r>
            <a:endParaRPr lang="en-US" dirty="0"/>
          </a:p>
        </p:txBody>
      </p:sp>
    </p:spTree>
    <p:extLst>
      <p:ext uri="{BB962C8B-B14F-4D97-AF65-F5344CB8AC3E}">
        <p14:creationId xmlns:p14="http://schemas.microsoft.com/office/powerpoint/2010/main" val="3892184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406400" y="914400"/>
            <a:ext cx="11480800" cy="54864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3</a:t>
            </a:r>
            <a:r>
              <a:rPr lang="en-US" sz="1800" baseline="30000" dirty="0" smtClean="0">
                <a:latin typeface="Times New Roman" panose="02020603050405020304" pitchFamily="18" charset="0"/>
                <a:cs typeface="Times New Roman" panose="02020603050405020304" pitchFamily="18" charset="0"/>
              </a:rPr>
              <a:t>rd</a:t>
            </a:r>
            <a:r>
              <a:rPr lang="en-US" sz="1800" dirty="0" smtClean="0">
                <a:latin typeface="Times New Roman" panose="02020603050405020304" pitchFamily="18" charset="0"/>
                <a:cs typeface="Times New Roman" panose="02020603050405020304" pitchFamily="18" charset="0"/>
              </a:rPr>
              <a:t> Quarter = October 1, 2019 – June 30, 2020</a:t>
            </a:r>
            <a:endParaRPr lang="en-US" sz="1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pPr algn="ctr"/>
            <a:r>
              <a:rPr lang="en-US" sz="2800" b="1" smtClean="0"/>
              <a:t>FY 2019-2020 General fund revenues – 3</a:t>
            </a:r>
            <a:r>
              <a:rPr lang="en-US" sz="2800" b="1" baseline="30000" smtClean="0"/>
              <a:t>rd</a:t>
            </a:r>
            <a:r>
              <a:rPr lang="en-US" sz="2800" b="1" smtClean="0"/>
              <a:t> Quarter  </a:t>
            </a:r>
            <a:endParaRPr lang="en-US" sz="2800" b="1" dirty="0"/>
          </a:p>
        </p:txBody>
      </p:sp>
      <p:graphicFrame>
        <p:nvGraphicFramePr>
          <p:cNvPr id="5" name="Table 4"/>
          <p:cNvGraphicFramePr>
            <a:graphicFrameLocks noGrp="1"/>
          </p:cNvGraphicFramePr>
          <p:nvPr>
            <p:extLst>
              <p:ext uri="{D42A27DB-BD31-4B8C-83A1-F6EECF244321}">
                <p14:modId xmlns:p14="http://schemas.microsoft.com/office/powerpoint/2010/main" val="1201719404"/>
              </p:ext>
            </p:extLst>
          </p:nvPr>
        </p:nvGraphicFramePr>
        <p:xfrm>
          <a:off x="350297" y="1066800"/>
          <a:ext cx="11536903" cy="4820005"/>
        </p:xfrm>
        <a:graphic>
          <a:graphicData uri="http://schemas.openxmlformats.org/drawingml/2006/table">
            <a:tbl>
              <a:tblPr firstRow="1" firstCol="1" bandRow="1"/>
              <a:tblGrid>
                <a:gridCol w="626078"/>
                <a:gridCol w="3571572"/>
                <a:gridCol w="2131060"/>
                <a:gridCol w="2182160"/>
                <a:gridCol w="1082678"/>
                <a:gridCol w="1943355"/>
              </a:tblGrid>
              <a:tr h="533399">
                <a:tc>
                  <a:txBody>
                    <a:bodyPr/>
                    <a:lstStyle/>
                    <a:p>
                      <a:pPr marL="0" marR="0" algn="ctr">
                        <a:spcBef>
                          <a:spcPts val="0"/>
                        </a:spcBef>
                        <a:spcAft>
                          <a:spcPts val="0"/>
                        </a:spcAft>
                      </a:pPr>
                      <a:r>
                        <a:rPr lang="en-US" sz="1800" b="1" dirty="0" smtClean="0">
                          <a:solidFill>
                            <a:srgbClr val="FFFFFF"/>
                          </a:solidFill>
                          <a:effectLst/>
                          <a:latin typeface="Times New Roman" panose="02020603050405020304" pitchFamily="18" charset="0"/>
                          <a:ea typeface="Times New Roman" panose="02020603050405020304" pitchFamily="18" charset="0"/>
                        </a:rPr>
                        <a:t>No</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800" b="1" dirty="0">
                          <a:solidFill>
                            <a:srgbClr val="FFFFFF"/>
                          </a:solidFill>
                          <a:effectLst/>
                          <a:latin typeface="Times New Roman" panose="02020603050405020304" pitchFamily="18" charset="0"/>
                          <a:ea typeface="Times New Roman" panose="02020603050405020304" pitchFamily="18" charset="0"/>
                        </a:rPr>
                        <a:t>Revenue Sour</a:t>
                      </a:r>
                      <a:r>
                        <a:rPr lang="en-US" sz="1800" b="1" i="1" dirty="0">
                          <a:solidFill>
                            <a:srgbClr val="FFFFFF"/>
                          </a:solidFill>
                          <a:effectLst/>
                          <a:latin typeface="Times New Roman" panose="02020603050405020304" pitchFamily="18" charset="0"/>
                          <a:ea typeface="Times New Roman" panose="02020603050405020304" pitchFamily="18" charset="0"/>
                        </a:rPr>
                        <a:t>c</a:t>
                      </a:r>
                      <a:r>
                        <a:rPr lang="en-US" sz="1800" b="1" i="0" dirty="0">
                          <a:solidFill>
                            <a:srgbClr val="FFFFFF"/>
                          </a:solidFill>
                          <a:effectLst/>
                          <a:latin typeface="Times New Roman" panose="02020603050405020304" pitchFamily="18" charset="0"/>
                          <a:ea typeface="Times New Roman" panose="02020603050405020304" pitchFamily="18" charset="0"/>
                        </a:rPr>
                        <a:t>e</a:t>
                      </a:r>
                      <a:endParaRPr lang="en-US" sz="1800" b="1" i="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800" b="1" i="0" dirty="0">
                          <a:solidFill>
                            <a:srgbClr val="FFFFFF"/>
                          </a:solidFill>
                          <a:effectLst/>
                          <a:latin typeface="Times New Roman" panose="02020603050405020304" pitchFamily="18" charset="0"/>
                          <a:ea typeface="Times New Roman" panose="02020603050405020304" pitchFamily="18" charset="0"/>
                        </a:rPr>
                        <a:t>FY  2019-20 </a:t>
                      </a:r>
                      <a:r>
                        <a:rPr lang="en-US" sz="1800" b="1" i="0" dirty="0" smtClean="0">
                          <a:solidFill>
                            <a:srgbClr val="FFFFFF"/>
                          </a:solidFill>
                          <a:effectLst/>
                          <a:latin typeface="Times New Roman" panose="02020603050405020304" pitchFamily="18" charset="0"/>
                          <a:ea typeface="Times New Roman" panose="02020603050405020304" pitchFamily="18" charset="0"/>
                        </a:rPr>
                        <a:t>Revised Budget</a:t>
                      </a:r>
                      <a:endParaRPr lang="en-US" sz="1800" i="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800" b="1" i="0" dirty="0">
                          <a:solidFill>
                            <a:srgbClr val="FFFFFF"/>
                          </a:solidFill>
                          <a:effectLst/>
                          <a:latin typeface="Times New Roman" panose="02020603050405020304" pitchFamily="18" charset="0"/>
                          <a:ea typeface="Times New Roman" panose="02020603050405020304" pitchFamily="18" charset="0"/>
                        </a:rPr>
                        <a:t>FY  2019-20 Actual </a:t>
                      </a:r>
                      <a:r>
                        <a:rPr lang="en-US" sz="1800" b="1" i="0" dirty="0" smtClean="0">
                          <a:solidFill>
                            <a:srgbClr val="FFFFFF"/>
                          </a:solidFill>
                          <a:effectLst/>
                          <a:latin typeface="Times New Roman" panose="02020603050405020304" pitchFamily="18" charset="0"/>
                          <a:ea typeface="Times New Roman" panose="02020603050405020304" pitchFamily="18" charset="0"/>
                        </a:rPr>
                        <a:t>Thru 06/30/20</a:t>
                      </a:r>
                      <a:endParaRPr lang="en-US" sz="1800" i="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800" b="1" i="0" dirty="0" smtClean="0">
                          <a:solidFill>
                            <a:srgbClr val="FFFFFF"/>
                          </a:solidFill>
                          <a:effectLst/>
                          <a:latin typeface="Times New Roman" panose="02020603050405020304" pitchFamily="18" charset="0"/>
                          <a:ea typeface="Times New Roman" panose="02020603050405020304" pitchFamily="18" charset="0"/>
                        </a:rPr>
                        <a:t>% </a:t>
                      </a:r>
                      <a:r>
                        <a:rPr lang="en-US" sz="1800" b="1" i="0" dirty="0" err="1">
                          <a:solidFill>
                            <a:srgbClr val="FFFFFF"/>
                          </a:solidFill>
                          <a:effectLst/>
                          <a:latin typeface="Times New Roman" panose="02020603050405020304" pitchFamily="18" charset="0"/>
                          <a:ea typeface="Times New Roman" panose="02020603050405020304" pitchFamily="18" charset="0"/>
                        </a:rPr>
                        <a:t>Recv’d</a:t>
                      </a:r>
                      <a:endParaRPr lang="en-US" sz="1800" i="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800" b="1" i="0" dirty="0" smtClean="0">
                          <a:solidFill>
                            <a:srgbClr val="FFFFFF"/>
                          </a:solidFill>
                          <a:effectLst/>
                          <a:latin typeface="Times New Roman" panose="02020603050405020304" pitchFamily="18" charset="0"/>
                          <a:ea typeface="Times New Roman" panose="02020603050405020304" pitchFamily="18" charset="0"/>
                        </a:rPr>
                        <a:t>Prior </a:t>
                      </a:r>
                      <a:r>
                        <a:rPr lang="en-US" sz="1800" b="1" i="0" dirty="0">
                          <a:solidFill>
                            <a:srgbClr val="FFFFFF"/>
                          </a:solidFill>
                          <a:effectLst/>
                          <a:latin typeface="Times New Roman" panose="02020603050405020304" pitchFamily="18" charset="0"/>
                          <a:ea typeface="Times New Roman" panose="02020603050405020304" pitchFamily="18" charset="0"/>
                        </a:rPr>
                        <a:t>Year Actual </a:t>
                      </a:r>
                      <a:r>
                        <a:rPr lang="en-US" sz="1800" b="1" i="0" dirty="0" smtClean="0">
                          <a:solidFill>
                            <a:srgbClr val="FFFFFF"/>
                          </a:solidFill>
                          <a:effectLst/>
                          <a:latin typeface="Times New Roman" panose="02020603050405020304" pitchFamily="18" charset="0"/>
                          <a:ea typeface="Times New Roman" panose="02020603050405020304" pitchFamily="18" charset="0"/>
                        </a:rPr>
                        <a:t>Thru 06/30/19</a:t>
                      </a:r>
                      <a:endParaRPr lang="en-US" sz="1800" i="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261524">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EEAF6"/>
                    </a:solidFill>
                  </a:tcPr>
                </a:tc>
                <a:tc>
                  <a:txBody>
                    <a:bodyPr/>
                    <a:lstStyle/>
                    <a:p>
                      <a:pPr marL="0" marR="0">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Business License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EEAF6"/>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$12,260,000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EEAF6"/>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$12,246,202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EEAF6"/>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99%</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EEAF6"/>
                    </a:solidFill>
                  </a:tcPr>
                </a:tc>
                <a:tc>
                  <a:txBody>
                    <a:bodyPr/>
                    <a:lstStyle/>
                    <a:p>
                      <a:pPr marL="0" marR="0" algn="r">
                        <a:spcBef>
                          <a:spcPts val="0"/>
                        </a:spcBef>
                        <a:spcAft>
                          <a:spcPts val="0"/>
                        </a:spcAft>
                      </a:pPr>
                      <a:r>
                        <a:rPr lang="en-US" sz="1800" smtClean="0">
                          <a:effectLst/>
                          <a:latin typeface="Times New Roman" panose="02020603050405020304" pitchFamily="18" charset="0"/>
                          <a:ea typeface="Times New Roman" panose="02020603050405020304" pitchFamily="18" charset="0"/>
                        </a:rPr>
                        <a:t>$12,065,344</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EEAF6"/>
                    </a:solidFill>
                  </a:tcPr>
                </a:tc>
              </a:tr>
              <a:tr h="261524">
                <a:tc>
                  <a:txBody>
                    <a:bodyPr/>
                    <a:lstStyle/>
                    <a:p>
                      <a:pPr marL="0" marR="0" algn="ct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B4C6E7"/>
                    </a:solidFill>
                  </a:tcPr>
                </a:tc>
                <a:tc>
                  <a: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Sales &amp; Use Tax</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B4C6E7"/>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10,676,000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B4C6E7"/>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7,160,652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B4C6E7"/>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67%</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B4C6E7"/>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6,762,838</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rgbClr val="B4C6E7"/>
                    </a:solidFill>
                  </a:tcPr>
                </a:tc>
              </a:tr>
              <a:tr h="261524">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3</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r>
                        <a:rPr lang="en-US" dirty="0" smtClean="0">
                          <a:latin typeface="Times New Roman" panose="02020603050405020304" pitchFamily="18" charset="0"/>
                          <a:cs typeface="Times New Roman" panose="02020603050405020304" pitchFamily="18" charset="0"/>
                        </a:rPr>
                        <a:t>Transient</a:t>
                      </a:r>
                      <a:r>
                        <a:rPr lang="en-US" baseline="0" dirty="0" smtClean="0">
                          <a:latin typeface="Times New Roman" panose="02020603050405020304" pitchFamily="18" charset="0"/>
                          <a:cs typeface="Times New Roman" panose="02020603050405020304" pitchFamily="18" charset="0"/>
                        </a:rPr>
                        <a:t> Occupancy Tax  (T.O.T.)</a:t>
                      </a:r>
                      <a:endParaRPr lang="en-US"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algn="r"/>
                      <a:r>
                        <a:rPr lang="en-US" dirty="0" smtClean="0">
                          <a:latin typeface="Times New Roman" panose="02020603050405020304" pitchFamily="18" charset="0"/>
                          <a:cs typeface="Times New Roman" panose="02020603050405020304" pitchFamily="18" charset="0"/>
                        </a:rPr>
                        <a:t>9,059,660</a:t>
                      </a:r>
                      <a:endParaRPr lang="en-US"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algn="r"/>
                      <a:r>
                        <a:rPr lang="en-US" dirty="0" smtClean="0">
                          <a:latin typeface="Times New Roman" panose="02020603050405020304" pitchFamily="18" charset="0"/>
                          <a:cs typeface="Times New Roman" panose="02020603050405020304" pitchFamily="18" charset="0"/>
                        </a:rPr>
                        <a:t>6,126,758</a:t>
                      </a:r>
                      <a:endParaRPr lang="en-US"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algn="r"/>
                      <a:r>
                        <a:rPr lang="en-US" dirty="0" smtClean="0">
                          <a:latin typeface="Times New Roman" panose="02020603050405020304" pitchFamily="18" charset="0"/>
                          <a:cs typeface="Times New Roman" panose="02020603050405020304" pitchFamily="18" charset="0"/>
                        </a:rPr>
                        <a:t>67%</a:t>
                      </a:r>
                      <a:endParaRPr lang="en-US"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algn="r"/>
                      <a:r>
                        <a:rPr lang="en-US" dirty="0" smtClean="0">
                          <a:latin typeface="Times New Roman" panose="02020603050405020304" pitchFamily="18" charset="0"/>
                          <a:cs typeface="Times New Roman" panose="02020603050405020304" pitchFamily="18" charset="0"/>
                        </a:rPr>
                        <a:t>8,432,590</a:t>
                      </a:r>
                      <a:endParaRPr lang="en-US"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r>
              <a:tr h="261524">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4</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Property Tax</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8,599,500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8,803,794</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102%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8,103,693</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B4C6E7"/>
                    </a:solidFill>
                  </a:tcPr>
                </a:tc>
              </a:tr>
              <a:tr h="261524">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5</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Utility User’s Tax (UUT)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5,992,062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4,632,503</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77%</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5,310,020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r>
              <a:tr h="261524">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6</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Tax Resolution (TRA)</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5,902,063</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5,902,063</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100%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6,171,627</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B4C6E7"/>
                    </a:solidFill>
                  </a:tcPr>
                </a:tc>
              </a:tr>
              <a:tr h="261524">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7</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Charges for Services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3,798,845</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3,070,930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81%</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3,870,028</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r>
              <a:tr h="261524">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8</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Franchise Tax</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3,200,000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3,212,104</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100%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2,568,833</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B4C6E7"/>
                    </a:solidFill>
                  </a:tcPr>
                </a:tc>
              </a:tr>
              <a:tr h="261524">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9</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Other Revenues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3,018,995</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1,606,663</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53%</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2,442,371</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9E2F3"/>
                    </a:solidFill>
                  </a:tcPr>
                </a:tc>
              </a:tr>
              <a:tr h="261524">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10</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Intergov. Revenues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1,926,490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1,923,848</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99%</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1,773,917</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B4C6E7"/>
                    </a:solidFill>
                  </a:tcPr>
                </a:tc>
              </a:tr>
              <a:tr h="261524">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11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License &amp; Permits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1,538,358</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1,514,850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98%</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1,670,804</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9E2F3"/>
                    </a:solidFill>
                  </a:tcPr>
                </a:tc>
              </a:tr>
              <a:tr h="261524">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12</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Interest &amp; Rentals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804,000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546,272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68%</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1,112,588</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B4C6E7"/>
                    </a:solidFill>
                  </a:tcPr>
                </a:tc>
              </a:tr>
              <a:tr h="261524">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13</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Fines &amp; Forfeitures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192,020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193,951</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101%</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lgn="r">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418,142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9E2F3"/>
                    </a:solidFill>
                  </a:tcPr>
                </a:tc>
              </a:tr>
              <a:tr h="261524">
                <a:tc>
                  <a:txBody>
                    <a:bodyPr/>
                    <a:lstStyle/>
                    <a:p>
                      <a:pPr marL="0" marR="0" algn="ct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14</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Transfers In</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         140,000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marL="0" marR="0" algn="r">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140,000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marL="0" marR="0" algn="r">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100</a:t>
                      </a:r>
                      <a:r>
                        <a:rPr lang="en-US" sz="1800" dirty="0" smtClean="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marL="0" marR="0" algn="r">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40000"/>
                        <a:lumOff val="60000"/>
                      </a:schemeClr>
                    </a:solidFill>
                  </a:tcPr>
                </a:tc>
              </a:tr>
              <a:tr h="430885">
                <a:tc>
                  <a:txBody>
                    <a:bodyPr/>
                    <a:lstStyle/>
                    <a:p>
                      <a:pPr marL="0" marR="0" algn="ctr">
                        <a:spcBef>
                          <a:spcPts val="0"/>
                        </a:spcBef>
                        <a:spcAft>
                          <a:spcPts val="0"/>
                        </a:spcAft>
                      </a:pPr>
                      <a:r>
                        <a:rPr lang="en-US" sz="1800" b="1" dirty="0" smtClean="0">
                          <a:solidFill>
                            <a:schemeClr val="bg1"/>
                          </a:solidFill>
                          <a:effectLst/>
                          <a:latin typeface="Times New Roman" panose="02020603050405020304" pitchFamily="18" charset="0"/>
                          <a:ea typeface="Times New Roman" panose="02020603050405020304" pitchFamily="18" charset="0"/>
                        </a:rPr>
                        <a:t>15</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effectLst/>
                          <a:latin typeface="Times New Roman" panose="02020603050405020304" pitchFamily="18" charset="0"/>
                          <a:ea typeface="Times New Roman" panose="02020603050405020304" pitchFamily="18" charset="0"/>
                        </a:rPr>
                        <a:t>Total</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70C0"/>
                    </a:solidFill>
                  </a:tcPr>
                </a:tc>
                <a:tc>
                  <a:txBody>
                    <a:bodyPr/>
                    <a:lstStyle/>
                    <a:p>
                      <a:pPr marL="0" marR="0" algn="r">
                        <a:spcBef>
                          <a:spcPts val="0"/>
                        </a:spcBef>
                        <a:spcAft>
                          <a:spcPts val="0"/>
                        </a:spcAft>
                      </a:pPr>
                      <a:r>
                        <a:rPr lang="en-US" sz="1800" b="1" dirty="0" smtClean="0">
                          <a:solidFill>
                            <a:schemeClr val="bg1"/>
                          </a:solidFill>
                          <a:effectLst/>
                          <a:latin typeface="Times New Roman" panose="02020603050405020304" pitchFamily="18" charset="0"/>
                          <a:ea typeface="Times New Roman" panose="02020603050405020304" pitchFamily="18" charset="0"/>
                        </a:rPr>
                        <a:t>$67,107,993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70C0"/>
                    </a:solidFill>
                  </a:tcPr>
                </a:tc>
                <a:tc>
                  <a:txBody>
                    <a:bodyPr/>
                    <a:lstStyle/>
                    <a:p>
                      <a:pPr marL="0" marR="0" algn="r">
                        <a:spcBef>
                          <a:spcPts val="0"/>
                        </a:spcBef>
                        <a:spcAft>
                          <a:spcPts val="0"/>
                        </a:spcAft>
                      </a:pPr>
                      <a:r>
                        <a:rPr lang="en-US" sz="1800" b="1" dirty="0" smtClean="0">
                          <a:solidFill>
                            <a:schemeClr val="bg1"/>
                          </a:solidFill>
                          <a:effectLst/>
                          <a:latin typeface="Times New Roman" panose="02020603050405020304" pitchFamily="18" charset="0"/>
                          <a:ea typeface="Times New Roman" panose="02020603050405020304" pitchFamily="18" charset="0"/>
                        </a:rPr>
                        <a:t>$57,080,590</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70C0"/>
                    </a:solidFill>
                  </a:tcPr>
                </a:tc>
                <a:tc>
                  <a:txBody>
                    <a:bodyPr/>
                    <a:lstStyle/>
                    <a:p>
                      <a:pPr marL="0" marR="0" algn="r">
                        <a:spcBef>
                          <a:spcPts val="0"/>
                        </a:spcBef>
                        <a:spcAft>
                          <a:spcPts val="0"/>
                        </a:spcAft>
                      </a:pPr>
                      <a:r>
                        <a:rPr lang="en-US" sz="1800" b="1" dirty="0" smtClean="0">
                          <a:solidFill>
                            <a:schemeClr val="bg1"/>
                          </a:solidFill>
                          <a:effectLst/>
                          <a:latin typeface="Times New Roman" panose="02020603050405020304" pitchFamily="18" charset="0"/>
                          <a:ea typeface="Times New Roman" panose="02020603050405020304" pitchFamily="18" charset="0"/>
                        </a:rPr>
                        <a:t>85%</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70C0"/>
                    </a:solidFill>
                  </a:tcPr>
                </a:tc>
                <a:tc>
                  <a:txBody>
                    <a:bodyPr/>
                    <a:lstStyle/>
                    <a:p>
                      <a:pPr marL="0" marR="0" algn="r">
                        <a:spcBef>
                          <a:spcPts val="0"/>
                        </a:spcBef>
                        <a:spcAft>
                          <a:spcPts val="0"/>
                        </a:spcAft>
                      </a:pPr>
                      <a:r>
                        <a:rPr lang="en-US" sz="1800" b="1" dirty="0" smtClean="0">
                          <a:solidFill>
                            <a:schemeClr val="bg1"/>
                          </a:solidFill>
                          <a:effectLst/>
                          <a:latin typeface="Times New Roman" panose="02020603050405020304" pitchFamily="18" charset="0"/>
                          <a:ea typeface="Times New Roman" panose="02020603050405020304" pitchFamily="18" charset="0"/>
                        </a:rPr>
                        <a:t>$60,682,795</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70C0"/>
                    </a:solidFill>
                  </a:tcPr>
                </a:tc>
              </a:tr>
            </a:tbl>
          </a:graphicData>
        </a:graphic>
      </p:graphicFrame>
      <p:sp>
        <p:nvSpPr>
          <p:cNvPr id="4" name="Slide Number Placeholder 3"/>
          <p:cNvSpPr>
            <a:spLocks noGrp="1"/>
          </p:cNvSpPr>
          <p:nvPr>
            <p:ph type="sldNum" sz="quarter" idx="16"/>
          </p:nvPr>
        </p:nvSpPr>
        <p:spPr>
          <a:xfrm>
            <a:off x="5892800" y="6477000"/>
            <a:ext cx="508000" cy="304800"/>
          </a:xfrm>
        </p:spPr>
        <p:txBody>
          <a:bodyPr/>
          <a:lstStyle/>
          <a:p>
            <a:pPr>
              <a:defRPr/>
            </a:pPr>
            <a:fld id="{8B97AB1C-C0C9-4AF9-896F-C91EDCDBBC76}" type="slidenum">
              <a:rPr lang="en-US" smtClean="0"/>
              <a:pPr>
                <a:defRPr/>
              </a:pPr>
              <a:t>21</a:t>
            </a:fld>
            <a:endParaRPr lang="en-US" dirty="0"/>
          </a:p>
        </p:txBody>
      </p:sp>
    </p:spTree>
    <p:extLst>
      <p:ext uri="{BB962C8B-B14F-4D97-AF65-F5344CB8AC3E}">
        <p14:creationId xmlns:p14="http://schemas.microsoft.com/office/powerpoint/2010/main" val="3499972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0"/>
            <a:ext cx="12192000" cy="457200"/>
          </a:xfrm>
        </p:spPr>
        <p:txBody>
          <a:bodyPr>
            <a:noAutofit/>
          </a:bodyPr>
          <a:lstStyle/>
          <a:p>
            <a:pPr>
              <a:defRPr/>
            </a:pPr>
            <a:r>
              <a:rPr lang="en-US" sz="3200" b="1" dirty="0"/>
              <a:t>FY 2019-2020 General Fund Expenditures – 3</a:t>
            </a:r>
            <a:r>
              <a:rPr lang="en-US" sz="3200" b="1" baseline="30000" dirty="0"/>
              <a:t>rd</a:t>
            </a:r>
            <a:r>
              <a:rPr lang="en-US" sz="3200" b="1" dirty="0"/>
              <a:t> Quarter </a:t>
            </a:r>
            <a:endParaRPr lang="en-US" altLang="en-US" sz="3200" dirty="0" smtClean="0"/>
          </a:p>
        </p:txBody>
      </p:sp>
      <p:sp>
        <p:nvSpPr>
          <p:cNvPr id="3" name="Content Placeholder 2"/>
          <p:cNvSpPr>
            <a:spLocks noGrp="1"/>
          </p:cNvSpPr>
          <p:nvPr>
            <p:ph idx="1"/>
          </p:nvPr>
        </p:nvSpPr>
        <p:spPr>
          <a:xfrm>
            <a:off x="609600" y="1600199"/>
            <a:ext cx="10972800" cy="5029201"/>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2000" dirty="0"/>
          </a:p>
          <a:p>
            <a:endParaRPr lang="en-US" sz="1800" dirty="0" smtClean="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3</a:t>
            </a:r>
            <a:r>
              <a:rPr lang="en-US" sz="1800" baseline="30000" dirty="0" smtClean="0">
                <a:latin typeface="Times New Roman" panose="02020603050405020304" pitchFamily="18" charset="0"/>
                <a:cs typeface="Times New Roman" panose="02020603050405020304" pitchFamily="18" charset="0"/>
              </a:rPr>
              <a:t>rd</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Quarter </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October 1, 2019 – June 30, 2020</a:t>
            </a:r>
          </a:p>
          <a:p>
            <a:pPr marL="0" indent="0">
              <a:buNone/>
            </a:pPr>
            <a:endParaRPr lang="en-US" sz="2000" dirty="0"/>
          </a:p>
          <a:p>
            <a:pPr marL="0" indent="0">
              <a:buNone/>
            </a:pPr>
            <a:endParaRPr lang="en-US" dirty="0" smtClean="0"/>
          </a:p>
          <a:p>
            <a:pPr marL="0" indent="0">
              <a:buNone/>
            </a:pPr>
            <a:endParaRPr lang="en-US" dirty="0"/>
          </a:p>
        </p:txBody>
      </p:sp>
      <p:sp>
        <p:nvSpPr>
          <p:cNvPr id="26627" name="Slide Number Placeholder 5"/>
          <p:cNvSpPr>
            <a:spLocks noGrp="1"/>
          </p:cNvSpPr>
          <p:nvPr>
            <p:ph type="sldNum" sz="quarter" idx="12"/>
          </p:nvPr>
        </p:nvSpPr>
        <p:spPr bwMode="auto">
          <a:xfrm>
            <a:off x="5638800" y="6324600"/>
            <a:ext cx="914400" cy="365125"/>
          </a:xfrm>
          <a:prstGeom prst="rect">
            <a:avLst/>
          </a:prstGeom>
          <a:noFill/>
          <a:ln>
            <a:miter lim="800000"/>
            <a:headEnd/>
            <a:tailEnd/>
          </a:ln>
        </p:spPr>
        <p:txBody>
          <a:bodyPr/>
          <a:lstStyle/>
          <a:p>
            <a:fld id="{1FB2AB3F-309E-44D4-BF1C-DEE879E3F8EC}" type="slidenum">
              <a:rPr lang="en-US" altLang="en-US">
                <a:solidFill>
                  <a:prstClr val="black">
                    <a:tint val="75000"/>
                  </a:prstClr>
                </a:solidFill>
              </a:rPr>
              <a:pPr/>
              <a:t>22</a:t>
            </a:fld>
            <a:endParaRPr lang="en-US" altLang="en-US" dirty="0">
              <a:solidFill>
                <a:prstClr val="black">
                  <a:tint val="75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781310355"/>
              </p:ext>
            </p:extLst>
          </p:nvPr>
        </p:nvGraphicFramePr>
        <p:xfrm>
          <a:off x="152400" y="609600"/>
          <a:ext cx="11811000" cy="5519703"/>
        </p:xfrm>
        <a:graphic>
          <a:graphicData uri="http://schemas.openxmlformats.org/drawingml/2006/table">
            <a:tbl>
              <a:tblPr/>
              <a:tblGrid>
                <a:gridCol w="502595"/>
                <a:gridCol w="3601936"/>
                <a:gridCol w="2094149"/>
                <a:gridCol w="2010383"/>
                <a:gridCol w="1340256"/>
                <a:gridCol w="2261681"/>
              </a:tblGrid>
              <a:tr h="621785">
                <a:tc>
                  <a:txBody>
                    <a:bodyPr/>
                    <a:lstStyle/>
                    <a:p>
                      <a:pPr algn="ctr" fontAlgn="b"/>
                      <a:r>
                        <a:rPr lang="en-US" sz="1600" b="1" i="0" u="none" strike="noStrike" dirty="0" smtClean="0">
                          <a:solidFill>
                            <a:schemeClr val="bg1"/>
                          </a:solidFill>
                          <a:latin typeface="Times New Roman"/>
                        </a:rPr>
                        <a:t>No</a:t>
                      </a:r>
                      <a:endParaRPr lang="en-US" sz="1600" b="1" i="0" u="none" strike="noStrike" dirty="0">
                        <a:solidFill>
                          <a:schemeClr val="bg1"/>
                        </a:solidFill>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c>
                  <a:txBody>
                    <a:bodyPr/>
                    <a:lstStyle/>
                    <a:p>
                      <a:pPr algn="ctr" fontAlgn="b"/>
                      <a:r>
                        <a:rPr lang="en-US" sz="1600" b="1" i="0" u="none" strike="noStrike" dirty="0">
                          <a:solidFill>
                            <a:schemeClr val="bg1"/>
                          </a:solidFill>
                          <a:latin typeface="Times New Roman"/>
                        </a:rPr>
                        <a:t>Department</a:t>
                      </a:r>
                    </a:p>
                  </a:txBody>
                  <a:tcPr marL="0" marR="0"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c>
                  <a:txBody>
                    <a:bodyPr/>
                    <a:lstStyle/>
                    <a:p>
                      <a:pPr algn="ctr" fontAlgn="b"/>
                      <a:r>
                        <a:rPr lang="en-US" sz="1600" b="1" i="1" u="none" strike="noStrike" dirty="0">
                          <a:solidFill>
                            <a:schemeClr val="bg1"/>
                          </a:solidFill>
                          <a:latin typeface="Times New Roman"/>
                        </a:rPr>
                        <a:t>FY  </a:t>
                      </a:r>
                      <a:r>
                        <a:rPr lang="en-US" sz="1600" b="1" i="1" u="none" strike="noStrike" dirty="0" smtClean="0">
                          <a:solidFill>
                            <a:schemeClr val="bg1"/>
                          </a:solidFill>
                          <a:latin typeface="Times New Roman"/>
                        </a:rPr>
                        <a:t>2019-2020 Year-end Estimate</a:t>
                      </a:r>
                      <a:endParaRPr lang="en-US" sz="1600" b="1" i="1" u="none" strike="noStrike" dirty="0">
                        <a:solidFill>
                          <a:schemeClr val="bg1"/>
                        </a:solidFill>
                        <a:latin typeface="Times New Roman"/>
                      </a:endParaRPr>
                    </a:p>
                  </a:txBody>
                  <a:tcPr marL="0" marR="0"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dirty="0" smtClean="0">
                          <a:solidFill>
                            <a:srgbClr val="FFFFFF"/>
                          </a:solidFill>
                          <a:effectLst/>
                          <a:latin typeface="Times New Roman" panose="02020603050405020304" pitchFamily="18" charset="0"/>
                          <a:ea typeface="Times New Roman" panose="02020603050405020304" pitchFamily="18" charset="0"/>
                        </a:rPr>
                        <a:t>FY  2019-20 Actual Thru 06/30/20</a:t>
                      </a:r>
                      <a:endParaRPr lang="en-US" sz="1600" i="0" dirty="0" smtClean="0">
                        <a:effectLst/>
                        <a:latin typeface="Times New Roman" panose="02020603050405020304" pitchFamily="18" charset="0"/>
                        <a:ea typeface="Times New Roman" panose="02020603050405020304" pitchFamily="18" charset="0"/>
                      </a:endParaRPr>
                    </a:p>
                  </a:txBody>
                  <a:tcPr marL="0" marR="0"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dirty="0" smtClean="0">
                          <a:solidFill>
                            <a:srgbClr val="FFFFFF"/>
                          </a:solidFill>
                          <a:effectLst/>
                          <a:latin typeface="Times New Roman" panose="02020603050405020304" pitchFamily="18" charset="0"/>
                          <a:ea typeface="Times New Roman" panose="02020603050405020304" pitchFamily="18" charset="0"/>
                        </a:rPr>
                        <a:t>% Expensed</a:t>
                      </a:r>
                      <a:endParaRPr lang="en-US" sz="1600" i="0" dirty="0" smtClean="0">
                        <a:effectLst/>
                        <a:latin typeface="Times New Roman" panose="02020603050405020304" pitchFamily="18" charset="0"/>
                        <a:ea typeface="Times New Roman" panose="02020603050405020304" pitchFamily="18" charset="0"/>
                      </a:endParaRPr>
                    </a:p>
                  </a:txBody>
                  <a:tcPr marL="0" marR="0"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dirty="0" smtClean="0">
                          <a:solidFill>
                            <a:srgbClr val="FFFFFF"/>
                          </a:solidFill>
                          <a:effectLst/>
                          <a:latin typeface="Times New Roman" panose="02020603050405020304" pitchFamily="18" charset="0"/>
                          <a:ea typeface="Times New Roman" panose="02020603050405020304" pitchFamily="18" charset="0"/>
                        </a:rPr>
                        <a:t>Prior Year Actual Thru 06/30/19</a:t>
                      </a:r>
                      <a:endParaRPr lang="en-US" sz="1600" i="0" dirty="0" smtClean="0">
                        <a:effectLst/>
                        <a:latin typeface="Times New Roman" panose="02020603050405020304" pitchFamily="18" charset="0"/>
                        <a:ea typeface="Times New Roman" panose="02020603050405020304" pitchFamily="18"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r>
              <a:tr h="259597">
                <a:tc>
                  <a:txBody>
                    <a:bodyPr/>
                    <a:lstStyle/>
                    <a:p>
                      <a:pPr algn="l" fontAlgn="ctr"/>
                      <a:r>
                        <a:rPr lang="en-US" sz="1600" b="1" i="0" u="none" strike="noStrike" dirty="0" smtClean="0">
                          <a:solidFill>
                            <a:srgbClr val="000000"/>
                          </a:solidFill>
                          <a:latin typeface="Times New Roman"/>
                        </a:rPr>
                        <a:t>1</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CD6EE"/>
                    </a:solidFill>
                  </a:tcPr>
                </a:tc>
                <a:tc>
                  <a:txBody>
                    <a:bodyPr/>
                    <a:lstStyle/>
                    <a:p>
                      <a:pPr algn="l" fontAlgn="ctr"/>
                      <a:r>
                        <a:rPr lang="en-US" sz="1600" b="1" i="0" u="none" strike="noStrike" dirty="0" smtClean="0">
                          <a:solidFill>
                            <a:srgbClr val="000000"/>
                          </a:solidFill>
                          <a:latin typeface="Times New Roman"/>
                        </a:rPr>
                        <a:t>Police</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CD6EE"/>
                    </a:solidFill>
                  </a:tcPr>
                </a:tc>
                <a:tc>
                  <a:txBody>
                    <a:bodyPr/>
                    <a:lstStyle/>
                    <a:p>
                      <a:pPr algn="r" fontAlgn="ctr"/>
                      <a:r>
                        <a:rPr lang="en-US" sz="1600" b="0" i="0" u="none" strike="noStrike" dirty="0" smtClean="0">
                          <a:solidFill>
                            <a:srgbClr val="000000"/>
                          </a:solidFill>
                          <a:latin typeface="Times New Roman"/>
                        </a:rPr>
                        <a:t>$21,780,602</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CD6EE"/>
                    </a:solidFill>
                  </a:tcPr>
                </a:tc>
                <a:tc>
                  <a:txBody>
                    <a:bodyPr/>
                    <a:lstStyle/>
                    <a:p>
                      <a:pPr algn="r" fontAlgn="ctr"/>
                      <a:r>
                        <a:rPr lang="en-US" sz="1600" b="0" i="0" u="none" strike="noStrike" dirty="0" smtClean="0">
                          <a:solidFill>
                            <a:srgbClr val="000000"/>
                          </a:solidFill>
                          <a:latin typeface="Times New Roman"/>
                        </a:rPr>
                        <a:t>$16,470,454</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CD6EE"/>
                    </a:solidFill>
                  </a:tcPr>
                </a:tc>
                <a:tc>
                  <a:txBody>
                    <a:bodyPr/>
                    <a:lstStyle/>
                    <a:p>
                      <a:pPr algn="r" fontAlgn="ctr"/>
                      <a:r>
                        <a:rPr lang="en-US" sz="1600" b="0" i="0" u="none" strike="noStrike" dirty="0" smtClean="0">
                          <a:solidFill>
                            <a:srgbClr val="000000"/>
                          </a:solidFill>
                          <a:latin typeface="Times New Roman"/>
                        </a:rPr>
                        <a:t>76%</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CD6EE"/>
                    </a:solidFill>
                  </a:tcPr>
                </a:tc>
                <a:tc>
                  <a:txBody>
                    <a:bodyPr/>
                    <a:lstStyle/>
                    <a:p>
                      <a:pPr algn="r" fontAlgn="ctr"/>
                      <a:r>
                        <a:rPr lang="en-US" sz="1600" b="0" i="0" u="none" strike="noStrike" dirty="0" smtClean="0">
                          <a:solidFill>
                            <a:srgbClr val="000000"/>
                          </a:solidFill>
                          <a:latin typeface="Times New Roman"/>
                        </a:rPr>
                        <a:t>$16,436,381</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CD6EE"/>
                    </a:solidFill>
                  </a:tcPr>
                </a:tc>
              </a:tr>
              <a:tr h="259597">
                <a:tc>
                  <a:txBody>
                    <a:bodyPr/>
                    <a:lstStyle/>
                    <a:p>
                      <a:pPr algn="l" fontAlgn="ctr"/>
                      <a:r>
                        <a:rPr lang="en-US" sz="1600" b="1" i="0" u="none" strike="noStrike" dirty="0" smtClean="0">
                          <a:solidFill>
                            <a:srgbClr val="000000"/>
                          </a:solidFill>
                          <a:latin typeface="Times New Roman"/>
                        </a:rPr>
                        <a:t>2</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600" b="1" i="0" u="none" strike="noStrike" dirty="0">
                          <a:solidFill>
                            <a:srgbClr val="000000"/>
                          </a:solidFill>
                          <a:latin typeface="Times New Roman"/>
                        </a:rPr>
                        <a:t>Fire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600" b="0" i="0" u="none" strike="noStrike" dirty="0" smtClean="0">
                          <a:solidFill>
                            <a:srgbClr val="000000"/>
                          </a:solidFill>
                          <a:latin typeface="Times New Roman"/>
                        </a:rPr>
                        <a:t>15,994,908</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600" b="0" i="0" u="none" strike="noStrike" dirty="0" smtClean="0">
                          <a:solidFill>
                            <a:srgbClr val="000000"/>
                          </a:solidFill>
                          <a:latin typeface="Times New Roman"/>
                        </a:rPr>
                        <a:t>12,200,541</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600" b="0" i="0" u="none" strike="noStrike" dirty="0" smtClean="0">
                          <a:solidFill>
                            <a:srgbClr val="000000"/>
                          </a:solidFill>
                          <a:latin typeface="Times New Roman"/>
                        </a:rPr>
                        <a:t>76%</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600" b="0" i="0" u="none" strike="noStrike" dirty="0" smtClean="0">
                          <a:solidFill>
                            <a:srgbClr val="000000"/>
                          </a:solidFill>
                          <a:latin typeface="Times New Roman"/>
                        </a:rPr>
                        <a:t>12,094,146</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59597">
                <a:tc>
                  <a:txBody>
                    <a:bodyPr/>
                    <a:lstStyle/>
                    <a:p>
                      <a:pPr algn="l" fontAlgn="ctr"/>
                      <a:r>
                        <a:rPr lang="en-US" sz="1600" b="1" i="0" u="none" strike="noStrike" dirty="0" smtClean="0">
                          <a:solidFill>
                            <a:srgbClr val="000000"/>
                          </a:solidFill>
                          <a:latin typeface="Times New Roman"/>
                        </a:rPr>
                        <a:t>3</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l" fontAlgn="ctr"/>
                      <a:r>
                        <a:rPr lang="en-US" sz="1600" b="1" i="0" u="none" strike="noStrike" dirty="0">
                          <a:solidFill>
                            <a:srgbClr val="000000"/>
                          </a:solidFill>
                          <a:latin typeface="Times New Roman"/>
                        </a:rPr>
                        <a:t>Public Works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r" fontAlgn="ctr"/>
                      <a:r>
                        <a:rPr lang="en-US" sz="1600" b="0" i="0" u="none" strike="noStrike" dirty="0" smtClean="0">
                          <a:solidFill>
                            <a:srgbClr val="000000"/>
                          </a:solidFill>
                          <a:latin typeface="Times New Roman"/>
                        </a:rPr>
                        <a:t>7,612,426</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r" fontAlgn="ctr"/>
                      <a:r>
                        <a:rPr lang="en-US" sz="1600" b="0" i="0" u="none" strike="noStrike" dirty="0" smtClean="0">
                          <a:solidFill>
                            <a:srgbClr val="000000"/>
                          </a:solidFill>
                          <a:latin typeface="Times New Roman"/>
                        </a:rPr>
                        <a:t>4,715,756</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r" fontAlgn="ctr"/>
                      <a:r>
                        <a:rPr lang="en-US" sz="1600" b="0" i="0" u="none" strike="noStrike" dirty="0" smtClean="0">
                          <a:solidFill>
                            <a:srgbClr val="000000"/>
                          </a:solidFill>
                          <a:latin typeface="Times New Roman"/>
                        </a:rPr>
                        <a:t>62%</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r" fontAlgn="ctr"/>
                      <a:r>
                        <a:rPr lang="en-US" sz="1600" b="0" i="0" u="none" strike="noStrike" dirty="0" smtClean="0">
                          <a:solidFill>
                            <a:srgbClr val="000000"/>
                          </a:solidFill>
                          <a:latin typeface="Times New Roman"/>
                        </a:rPr>
                        <a:t>4,910,618</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r>
              <a:tr h="259597">
                <a:tc>
                  <a:txBody>
                    <a:bodyPr/>
                    <a:lstStyle/>
                    <a:p>
                      <a:pPr algn="l" fontAlgn="ctr"/>
                      <a:r>
                        <a:rPr lang="en-US" sz="1600" b="1" i="0" u="none" strike="noStrike" dirty="0" smtClean="0">
                          <a:solidFill>
                            <a:srgbClr val="000000"/>
                          </a:solidFill>
                          <a:latin typeface="Times New Roman"/>
                        </a:rPr>
                        <a:t>4</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600" b="1" i="0" u="none" strike="noStrike" dirty="0">
                          <a:solidFill>
                            <a:srgbClr val="000000"/>
                          </a:solidFill>
                          <a:latin typeface="Times New Roman"/>
                        </a:rPr>
                        <a:t>Recreation &amp; Parks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600" b="0" i="0" u="none" strike="noStrike" dirty="0" smtClean="0">
                          <a:solidFill>
                            <a:srgbClr val="000000"/>
                          </a:solidFill>
                          <a:latin typeface="Times New Roman"/>
                        </a:rPr>
                        <a:t>6,759,322</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600" b="0" i="0" u="none" strike="noStrike" dirty="0" smtClean="0">
                          <a:solidFill>
                            <a:srgbClr val="000000"/>
                          </a:solidFill>
                          <a:latin typeface="Times New Roman"/>
                        </a:rPr>
                        <a:t>3,679,227</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600" b="0" i="0" u="none" strike="noStrike" dirty="0" smtClean="0">
                          <a:solidFill>
                            <a:srgbClr val="000000"/>
                          </a:solidFill>
                          <a:latin typeface="Times New Roman"/>
                        </a:rPr>
                        <a:t>54%</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600" b="0" i="0" u="none" strike="noStrike" dirty="0" smtClean="0">
                          <a:solidFill>
                            <a:srgbClr val="000000"/>
                          </a:solidFill>
                          <a:latin typeface="Times New Roman"/>
                        </a:rPr>
                        <a:t>4,045,660</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59597">
                <a:tc>
                  <a:txBody>
                    <a:bodyPr/>
                    <a:lstStyle/>
                    <a:p>
                      <a:pPr algn="l" fontAlgn="ctr"/>
                      <a:r>
                        <a:rPr lang="en-US" sz="1600" b="1" i="0" u="none" strike="noStrike" dirty="0" smtClean="0">
                          <a:solidFill>
                            <a:srgbClr val="000000"/>
                          </a:solidFill>
                          <a:latin typeface="Times New Roman"/>
                        </a:rPr>
                        <a:t>5</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l" fontAlgn="ctr"/>
                      <a:r>
                        <a:rPr lang="en-US" sz="1600" b="1" i="0" u="none" strike="noStrike" dirty="0">
                          <a:solidFill>
                            <a:srgbClr val="000000"/>
                          </a:solidFill>
                          <a:latin typeface="Times New Roman"/>
                        </a:rPr>
                        <a:t>Non-department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r" fontAlgn="ctr"/>
                      <a:r>
                        <a:rPr lang="en-US" sz="1600" b="0" i="0" u="none" strike="noStrike" dirty="0" smtClean="0">
                          <a:solidFill>
                            <a:srgbClr val="000000"/>
                          </a:solidFill>
                          <a:latin typeface="Times New Roman"/>
                        </a:rPr>
                        <a:t>5,616,639</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r" fontAlgn="ctr"/>
                      <a:r>
                        <a:rPr lang="en-US" sz="1600" b="0" i="0" u="none" strike="noStrike" dirty="0" smtClean="0">
                          <a:solidFill>
                            <a:srgbClr val="000000"/>
                          </a:solidFill>
                          <a:latin typeface="Times New Roman"/>
                        </a:rPr>
                        <a:t>4,653,963</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r" fontAlgn="ctr"/>
                      <a:r>
                        <a:rPr lang="en-US" sz="1600" b="0" i="0" u="none" strike="noStrike" smtClean="0">
                          <a:solidFill>
                            <a:srgbClr val="000000"/>
                          </a:solidFill>
                          <a:latin typeface="Times New Roman"/>
                        </a:rPr>
                        <a:t>83%</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r" fontAlgn="ctr"/>
                      <a:r>
                        <a:rPr lang="en-US" sz="1600" b="0" i="0" u="none" strike="noStrike" dirty="0" smtClean="0">
                          <a:solidFill>
                            <a:srgbClr val="000000"/>
                          </a:solidFill>
                          <a:latin typeface="Times New Roman"/>
                        </a:rPr>
                        <a:t>4,021,146</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r>
              <a:tr h="259597">
                <a:tc>
                  <a:txBody>
                    <a:bodyPr/>
                    <a:lstStyle/>
                    <a:p>
                      <a:pPr algn="l" fontAlgn="ctr"/>
                      <a:r>
                        <a:rPr lang="en-US" sz="1600" b="1" i="0" u="none" strike="noStrike" dirty="0" smtClean="0">
                          <a:solidFill>
                            <a:srgbClr val="000000"/>
                          </a:solidFill>
                          <a:latin typeface="Times New Roman"/>
                        </a:rPr>
                        <a:t>6</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1" i="0" u="none" strike="noStrike" dirty="0" smtClean="0">
                          <a:solidFill>
                            <a:srgbClr val="000000"/>
                          </a:solidFill>
                          <a:latin typeface="Times New Roman"/>
                        </a:rPr>
                        <a:t>Planning</a:t>
                      </a:r>
                      <a:r>
                        <a:rPr lang="en-US" sz="1600" b="1" i="0" u="none" strike="noStrike" baseline="0" dirty="0" smtClean="0">
                          <a:solidFill>
                            <a:srgbClr val="000000"/>
                          </a:solidFill>
                          <a:latin typeface="Times New Roman"/>
                        </a:rPr>
                        <a:t> &amp; Building Safety</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smtClean="0">
                          <a:solidFill>
                            <a:srgbClr val="000000"/>
                          </a:solidFill>
                          <a:latin typeface="Times New Roman"/>
                        </a:rPr>
                        <a:t>3,001,130</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smtClean="0">
                          <a:solidFill>
                            <a:srgbClr val="000000"/>
                          </a:solidFill>
                          <a:latin typeface="Times New Roman"/>
                        </a:rPr>
                        <a:t>1,901,877</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smtClean="0">
                          <a:solidFill>
                            <a:srgbClr val="000000"/>
                          </a:solidFill>
                          <a:latin typeface="Times New Roman"/>
                        </a:rPr>
                        <a:t>63%</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smtClean="0">
                          <a:solidFill>
                            <a:srgbClr val="000000"/>
                          </a:solidFill>
                          <a:latin typeface="Times New Roman"/>
                        </a:rPr>
                        <a:t>1,858,972</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9597">
                <a:tc>
                  <a:txBody>
                    <a:bodyPr/>
                    <a:lstStyle/>
                    <a:p>
                      <a:pPr algn="l" fontAlgn="ctr"/>
                      <a:r>
                        <a:rPr lang="en-US" sz="1600" b="1" i="0" u="none" strike="noStrike" dirty="0" smtClean="0">
                          <a:solidFill>
                            <a:srgbClr val="000000"/>
                          </a:solidFill>
                          <a:latin typeface="Times New Roman"/>
                        </a:rPr>
                        <a:t>7</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l" fontAlgn="ctr"/>
                      <a:r>
                        <a:rPr lang="en-US" sz="1600" b="1" i="0" u="none" strike="noStrike" dirty="0" smtClean="0">
                          <a:solidFill>
                            <a:srgbClr val="000000"/>
                          </a:solidFill>
                          <a:latin typeface="Times New Roman"/>
                        </a:rPr>
                        <a:t>Information Technology</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r" fontAlgn="ctr"/>
                      <a:r>
                        <a:rPr lang="en-US" sz="1600" b="0" i="0" u="none" strike="noStrike" dirty="0" smtClean="0">
                          <a:solidFill>
                            <a:srgbClr val="000000"/>
                          </a:solidFill>
                          <a:latin typeface="Times New Roman"/>
                        </a:rPr>
                        <a:t>2,592,636</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r" fontAlgn="ctr"/>
                      <a:r>
                        <a:rPr lang="en-US" sz="1600" b="0" i="0" u="none" strike="noStrike" dirty="0" smtClean="0">
                          <a:solidFill>
                            <a:srgbClr val="000000"/>
                          </a:solidFill>
                          <a:latin typeface="Times New Roman"/>
                        </a:rPr>
                        <a:t>1,829,587</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r" fontAlgn="ctr"/>
                      <a:r>
                        <a:rPr lang="en-US" sz="1600" b="0" i="0" u="none" strike="noStrike" dirty="0" smtClean="0">
                          <a:solidFill>
                            <a:srgbClr val="000000"/>
                          </a:solidFill>
                          <a:latin typeface="Times New Roman"/>
                        </a:rPr>
                        <a:t>71%</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r" fontAlgn="ctr"/>
                      <a:r>
                        <a:rPr lang="en-US" sz="1600" b="0" i="0" u="none" strike="noStrike" dirty="0" smtClean="0">
                          <a:solidFill>
                            <a:srgbClr val="000000"/>
                          </a:solidFill>
                          <a:latin typeface="Times New Roman"/>
                        </a:rPr>
                        <a:t>1,534,583</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r>
              <a:tr h="259597">
                <a:tc>
                  <a:txBody>
                    <a:bodyPr/>
                    <a:lstStyle/>
                    <a:p>
                      <a:pPr algn="l" fontAlgn="ctr"/>
                      <a:r>
                        <a:rPr lang="en-US" sz="1600" b="1" i="0" u="none" strike="noStrike" dirty="0" smtClean="0">
                          <a:solidFill>
                            <a:srgbClr val="000000"/>
                          </a:solidFill>
                          <a:latin typeface="Times New Roman"/>
                        </a:rPr>
                        <a:t>8</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600" b="1" i="0" u="none" strike="noStrike" dirty="0">
                          <a:solidFill>
                            <a:srgbClr val="000000"/>
                          </a:solidFill>
                          <a:latin typeface="Times New Roman"/>
                        </a:rPr>
                        <a:t>City Manager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600" b="0" i="0" u="none" strike="noStrike" dirty="0" smtClean="0">
                          <a:solidFill>
                            <a:srgbClr val="000000"/>
                          </a:solidFill>
                          <a:latin typeface="Times New Roman"/>
                        </a:rPr>
                        <a:t>2,374,470</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600" b="0" i="0" u="none" strike="noStrike" dirty="0" smtClean="0">
                          <a:solidFill>
                            <a:srgbClr val="000000"/>
                          </a:solidFill>
                          <a:latin typeface="Times New Roman"/>
                        </a:rPr>
                        <a:t>1,461,328</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600" b="0" i="0" u="none" strike="noStrike" dirty="0" smtClean="0">
                          <a:solidFill>
                            <a:srgbClr val="000000"/>
                          </a:solidFill>
                          <a:latin typeface="Times New Roman"/>
                        </a:rPr>
                        <a:t>62%</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600" b="0" i="0" u="none" strike="noStrike" dirty="0" smtClean="0">
                          <a:solidFill>
                            <a:srgbClr val="000000"/>
                          </a:solidFill>
                          <a:latin typeface="Times New Roman"/>
                        </a:rPr>
                        <a:t>1,498,444</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98948">
                <a:tc>
                  <a:txBody>
                    <a:bodyPr/>
                    <a:lstStyle/>
                    <a:p>
                      <a:pPr algn="l" fontAlgn="ctr"/>
                      <a:r>
                        <a:rPr lang="en-US" sz="1600" b="1" i="0" u="none" strike="noStrike" dirty="0" smtClean="0">
                          <a:solidFill>
                            <a:srgbClr val="000000"/>
                          </a:solidFill>
                          <a:latin typeface="Times New Roman"/>
                        </a:rPr>
                        <a:t>9</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1600" b="1" i="0" u="none" strike="noStrike" dirty="0">
                          <a:solidFill>
                            <a:srgbClr val="000000"/>
                          </a:solidFill>
                          <a:latin typeface="Times New Roman"/>
                        </a:rPr>
                        <a:t>Finance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2,181,892</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1,494,789</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69%</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1,473,678</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r>
              <a:tr h="259597">
                <a:tc>
                  <a:txBody>
                    <a:bodyPr/>
                    <a:lstStyle/>
                    <a:p>
                      <a:pPr algn="l" fontAlgn="ctr"/>
                      <a:r>
                        <a:rPr lang="en-US" sz="1600" b="1" i="0" u="none" strike="noStrike" dirty="0" smtClean="0">
                          <a:solidFill>
                            <a:srgbClr val="000000"/>
                          </a:solidFill>
                          <a:latin typeface="Times New Roman"/>
                        </a:rPr>
                        <a:t>10</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en-US" sz="1600" b="1" i="0" u="none" strike="noStrike" dirty="0">
                          <a:solidFill>
                            <a:srgbClr val="000000"/>
                          </a:solidFill>
                          <a:latin typeface="Times New Roman"/>
                        </a:rPr>
                        <a:t>Library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r>
                        <a:rPr lang="en-US" sz="1600" b="0" i="0" u="none" strike="noStrike" dirty="0" smtClean="0">
                          <a:solidFill>
                            <a:srgbClr val="000000"/>
                          </a:solidFill>
                          <a:latin typeface="Times New Roman"/>
                        </a:rPr>
                        <a:t>2,394,131</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r>
                        <a:rPr lang="en-US" sz="1600" b="0" i="0" u="none" strike="noStrike" dirty="0" smtClean="0">
                          <a:solidFill>
                            <a:srgbClr val="000000"/>
                          </a:solidFill>
                          <a:latin typeface="Times New Roman"/>
                        </a:rPr>
                        <a:t>1,648,640</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r>
                        <a:rPr lang="en-US" sz="1600" b="0" i="0" u="none" strike="noStrike" dirty="0" smtClean="0">
                          <a:solidFill>
                            <a:srgbClr val="000000"/>
                          </a:solidFill>
                          <a:latin typeface="Times New Roman"/>
                        </a:rPr>
                        <a:t>69%</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r>
                        <a:rPr lang="en-US" sz="1600" b="0" i="0" u="none" strike="noStrike" dirty="0" smtClean="0">
                          <a:solidFill>
                            <a:srgbClr val="000000"/>
                          </a:solidFill>
                          <a:latin typeface="Times New Roman"/>
                        </a:rPr>
                        <a:t>1,734,663</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98948">
                <a:tc>
                  <a:txBody>
                    <a:bodyPr/>
                    <a:lstStyle/>
                    <a:p>
                      <a:pPr algn="l" fontAlgn="ctr"/>
                      <a:r>
                        <a:rPr lang="en-US" sz="1600" b="1" i="0" u="none" strike="noStrike" dirty="0" smtClean="0">
                          <a:solidFill>
                            <a:srgbClr val="000000"/>
                          </a:solidFill>
                          <a:latin typeface="Times New Roman"/>
                        </a:rPr>
                        <a:t>12</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1600" b="1" i="0" u="none" strike="noStrike" dirty="0">
                          <a:solidFill>
                            <a:srgbClr val="000000"/>
                          </a:solidFill>
                          <a:latin typeface="Times New Roman"/>
                        </a:rPr>
                        <a:t>Human Resources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1,163,432</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750,157</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64%</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656,525</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r>
              <a:tr h="259597">
                <a:tc>
                  <a:txBody>
                    <a:bodyPr/>
                    <a:lstStyle/>
                    <a:p>
                      <a:pPr algn="l" fontAlgn="ctr"/>
                      <a:r>
                        <a:rPr lang="en-US" sz="1600" b="1" i="0" u="none" strike="noStrike" dirty="0" smtClean="0">
                          <a:solidFill>
                            <a:srgbClr val="000000"/>
                          </a:solidFill>
                          <a:latin typeface="Times New Roman"/>
                        </a:rPr>
                        <a:t>13</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en-US" sz="1600" b="1" i="0" u="none" strike="noStrike" dirty="0">
                          <a:solidFill>
                            <a:srgbClr val="000000"/>
                          </a:solidFill>
                          <a:latin typeface="Times New Roman"/>
                        </a:rPr>
                        <a:t>City Attorney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r>
                        <a:rPr lang="en-US" sz="1600" b="0" i="0" u="none" strike="noStrike" dirty="0" smtClean="0">
                          <a:solidFill>
                            <a:srgbClr val="000000"/>
                          </a:solidFill>
                          <a:latin typeface="Times New Roman"/>
                        </a:rPr>
                        <a:t>585,450</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r>
                        <a:rPr lang="en-US" sz="1600" b="0" i="0" u="none" strike="noStrike" dirty="0" smtClean="0">
                          <a:solidFill>
                            <a:srgbClr val="000000"/>
                          </a:solidFill>
                          <a:latin typeface="Times New Roman"/>
                        </a:rPr>
                        <a:t>372,515</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r>
                        <a:rPr lang="en-US" sz="1600" b="0" i="0" u="none" strike="noStrike" dirty="0" smtClean="0">
                          <a:solidFill>
                            <a:srgbClr val="000000"/>
                          </a:solidFill>
                          <a:latin typeface="Times New Roman"/>
                        </a:rPr>
                        <a:t>64%</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r>
                        <a:rPr lang="en-US" sz="1600" b="0" i="0" u="none" strike="noStrike" dirty="0" smtClean="0">
                          <a:solidFill>
                            <a:srgbClr val="000000"/>
                          </a:solidFill>
                          <a:latin typeface="Times New Roman"/>
                        </a:rPr>
                        <a:t>365,698</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59597">
                <a:tc>
                  <a:txBody>
                    <a:bodyPr/>
                    <a:lstStyle/>
                    <a:p>
                      <a:pPr algn="l" fontAlgn="ctr"/>
                      <a:r>
                        <a:rPr lang="en-US" sz="1600" b="1" i="0" u="none" strike="noStrike" dirty="0" smtClean="0">
                          <a:solidFill>
                            <a:srgbClr val="000000"/>
                          </a:solidFill>
                          <a:latin typeface="Times New Roman"/>
                        </a:rPr>
                        <a:t>14</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1600" b="1" i="0" u="none" strike="noStrike" dirty="0">
                          <a:solidFill>
                            <a:srgbClr val="000000"/>
                          </a:solidFill>
                          <a:latin typeface="Times New Roman"/>
                        </a:rPr>
                        <a:t>City Clerk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640,038</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339,660</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53%</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327,372</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r>
              <a:tr h="298948">
                <a:tc>
                  <a:txBody>
                    <a:bodyPr/>
                    <a:lstStyle/>
                    <a:p>
                      <a:pPr algn="l" fontAlgn="ctr"/>
                      <a:r>
                        <a:rPr lang="en-US" sz="1600" b="1" i="0" u="none" strike="noStrike" dirty="0" smtClean="0">
                          <a:solidFill>
                            <a:srgbClr val="000000"/>
                          </a:solidFill>
                          <a:latin typeface="Times New Roman"/>
                        </a:rPr>
                        <a:t>15</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en-US" sz="1600" b="1" i="0" u="none" strike="noStrike" dirty="0">
                          <a:solidFill>
                            <a:srgbClr val="000000"/>
                          </a:solidFill>
                          <a:latin typeface="Times New Roman"/>
                        </a:rPr>
                        <a:t>City Treasurer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r>
                        <a:rPr lang="en-US" sz="1600" b="0" i="0" u="none" strike="noStrike" dirty="0" smtClean="0">
                          <a:solidFill>
                            <a:srgbClr val="000000"/>
                          </a:solidFill>
                          <a:latin typeface="Times New Roman"/>
                        </a:rPr>
                        <a:t>341,375</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r>
                        <a:rPr lang="en-US" sz="1600" b="0" i="0" u="none" strike="noStrike" dirty="0" smtClean="0">
                          <a:solidFill>
                            <a:srgbClr val="000000"/>
                          </a:solidFill>
                          <a:latin typeface="Times New Roman"/>
                        </a:rPr>
                        <a:t>242,315</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r>
                        <a:rPr lang="en-US" sz="1600" b="0" i="0" u="none" strike="noStrike" dirty="0" smtClean="0">
                          <a:solidFill>
                            <a:srgbClr val="000000"/>
                          </a:solidFill>
                          <a:latin typeface="Times New Roman"/>
                        </a:rPr>
                        <a:t>71%</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r>
                        <a:rPr lang="en-US" sz="1600" b="0" i="0" u="none" strike="noStrike" dirty="0" smtClean="0">
                          <a:solidFill>
                            <a:srgbClr val="000000"/>
                          </a:solidFill>
                          <a:latin typeface="Times New Roman"/>
                        </a:rPr>
                        <a:t>221,409</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92047">
                <a:tc>
                  <a:txBody>
                    <a:bodyPr/>
                    <a:lstStyle/>
                    <a:p>
                      <a:r>
                        <a:rPr lang="en-US" dirty="0" smtClean="0"/>
                        <a:t>16</a:t>
                      </a:r>
                      <a:endParaRPr 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1600" b="1" i="0" u="none" strike="noStrike" dirty="0">
                          <a:solidFill>
                            <a:srgbClr val="000000"/>
                          </a:solidFill>
                          <a:latin typeface="Times New Roman"/>
                        </a:rPr>
                        <a:t>City Council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308,432</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207,431</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67%</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sz="1600" b="0" i="0" u="none" strike="noStrike" dirty="0" smtClean="0">
                          <a:solidFill>
                            <a:srgbClr val="000000"/>
                          </a:solidFill>
                          <a:latin typeface="Times New Roman"/>
                        </a:rPr>
                        <a:t>188,490</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4915">
                <a:tc>
                  <a:txBody>
                    <a:bodyPr/>
                    <a:lstStyle/>
                    <a:p>
                      <a:pPr algn="l" fontAlgn="ctr"/>
                      <a:r>
                        <a:rPr lang="en-US" sz="1600" b="1" i="0" u="none" strike="noStrike" dirty="0" smtClean="0">
                          <a:solidFill>
                            <a:schemeClr val="bg1"/>
                          </a:solidFill>
                          <a:latin typeface="Times New Roman"/>
                        </a:rPr>
                        <a:t>17</a:t>
                      </a:r>
                      <a:endParaRPr lang="en-US" sz="1600" b="1"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ctr"/>
                      <a:r>
                        <a:rPr lang="en-US" sz="1600" b="1" i="0" u="none" strike="noStrike" dirty="0">
                          <a:solidFill>
                            <a:schemeClr val="bg1"/>
                          </a:solidFill>
                          <a:latin typeface="Times New Roman"/>
                        </a:rPr>
                        <a:t>Total Operating </a:t>
                      </a:r>
                      <a:r>
                        <a:rPr lang="en-US" sz="1600" b="1" i="0" u="none" strike="noStrike" dirty="0" smtClean="0">
                          <a:solidFill>
                            <a:schemeClr val="bg1"/>
                          </a:solidFill>
                          <a:latin typeface="Times New Roman"/>
                        </a:rPr>
                        <a:t>Expenditures </a:t>
                      </a:r>
                      <a:endParaRPr lang="en-US" sz="1600" b="1"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r" fontAlgn="ctr"/>
                      <a:r>
                        <a:rPr lang="en-US" sz="1600" b="1" i="0" u="none" strike="noStrike" dirty="0" smtClean="0">
                          <a:solidFill>
                            <a:schemeClr val="bg1"/>
                          </a:solidFill>
                          <a:latin typeface="Times New Roman"/>
                        </a:rPr>
                        <a:t>73,346,883</a:t>
                      </a:r>
                      <a:endParaRPr lang="en-US" sz="1600" b="1"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r" fontAlgn="ctr"/>
                      <a:r>
                        <a:rPr lang="en-US" sz="1600" b="1" i="0" u="none" strike="noStrike" dirty="0" smtClean="0">
                          <a:solidFill>
                            <a:schemeClr val="bg1"/>
                          </a:solidFill>
                          <a:latin typeface="Times New Roman"/>
                        </a:rPr>
                        <a:t>51,968,240</a:t>
                      </a:r>
                      <a:endParaRPr lang="en-US" sz="1600" b="1"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r" fontAlgn="ctr"/>
                      <a:r>
                        <a:rPr lang="en-US" sz="1600" b="1" i="0" u="none" strike="noStrike" dirty="0" smtClean="0">
                          <a:solidFill>
                            <a:schemeClr val="bg1"/>
                          </a:solidFill>
                          <a:latin typeface="Times New Roman"/>
                        </a:rPr>
                        <a:t>71%</a:t>
                      </a:r>
                      <a:endParaRPr lang="en-US" sz="1600" b="1"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r" fontAlgn="ctr"/>
                      <a:r>
                        <a:rPr lang="en-US" sz="1600" b="1" i="0" u="none" strike="noStrike" dirty="0" smtClean="0">
                          <a:solidFill>
                            <a:schemeClr val="bg1"/>
                          </a:solidFill>
                          <a:latin typeface="Times New Roman"/>
                        </a:rPr>
                        <a:t>51,367,785</a:t>
                      </a:r>
                      <a:endParaRPr lang="en-US" sz="1600" b="1"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r>
              <a:tr h="259597">
                <a:tc>
                  <a:txBody>
                    <a:bodyPr/>
                    <a:lstStyle/>
                    <a:p>
                      <a:pPr algn="l" fontAlgn="ctr"/>
                      <a:r>
                        <a:rPr lang="en-US" sz="1600" b="1" i="0" u="none" strike="noStrike" dirty="0" smtClean="0">
                          <a:solidFill>
                            <a:srgbClr val="000000"/>
                          </a:solidFill>
                          <a:latin typeface="Times New Roman"/>
                        </a:rPr>
                        <a:t>18</a:t>
                      </a:r>
                      <a:endParaRPr lang="en-US" sz="16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600" b="1" i="0" u="none" strike="noStrike" dirty="0">
                          <a:solidFill>
                            <a:srgbClr val="000000"/>
                          </a:solidFill>
                          <a:latin typeface="Times New Roman"/>
                        </a:rPr>
                        <a:t>Transfers out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600" b="0" i="0" u="none" strike="noStrike" dirty="0" smtClean="0">
                          <a:solidFill>
                            <a:srgbClr val="000000"/>
                          </a:solidFill>
                          <a:latin typeface="Times New Roman"/>
                        </a:rPr>
                        <a:t>1,249,000</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600" b="0" i="0" u="none" strike="noStrike" dirty="0" smtClean="0">
                          <a:solidFill>
                            <a:srgbClr val="000000"/>
                          </a:solidFill>
                          <a:latin typeface="Times New Roman"/>
                        </a:rPr>
                        <a:t>1,249,000</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600" b="0" i="0" u="none" strike="noStrike" dirty="0" smtClean="0">
                          <a:solidFill>
                            <a:srgbClr val="000000"/>
                          </a:solidFill>
                          <a:latin typeface="Times New Roman"/>
                        </a:rPr>
                        <a:t>100%</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600" b="0" i="0" u="none" strike="noStrike" dirty="0" smtClean="0">
                          <a:solidFill>
                            <a:srgbClr val="000000"/>
                          </a:solidFill>
                          <a:latin typeface="Times New Roman"/>
                        </a:rPr>
                        <a:t>3,350,000</a:t>
                      </a:r>
                      <a:endParaRPr lang="en-US" sz="16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98948">
                <a:tc>
                  <a:txBody>
                    <a:bodyPr/>
                    <a:lstStyle/>
                    <a:p>
                      <a:pPr algn="l" fontAlgn="ctr"/>
                      <a:r>
                        <a:rPr lang="en-US" sz="1600" b="1" i="0" u="none" strike="noStrike" dirty="0" smtClean="0">
                          <a:solidFill>
                            <a:schemeClr val="bg1"/>
                          </a:solidFill>
                          <a:latin typeface="Times New Roman"/>
                        </a:rPr>
                        <a:t>19</a:t>
                      </a:r>
                      <a:endParaRPr lang="en-US" sz="1600" b="1"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c>
                  <a:txBody>
                    <a:bodyPr/>
                    <a:lstStyle/>
                    <a:p>
                      <a:pPr algn="l" fontAlgn="ctr"/>
                      <a:r>
                        <a:rPr lang="en-US" sz="1600" b="1" i="0" u="none" strike="noStrike" dirty="0">
                          <a:solidFill>
                            <a:schemeClr val="bg1"/>
                          </a:solidFill>
                          <a:latin typeface="Times New Roman"/>
                        </a:rPr>
                        <a:t>Total General Fund Expenditures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c>
                  <a:txBody>
                    <a:bodyPr/>
                    <a:lstStyle/>
                    <a:p>
                      <a:pPr algn="r" fontAlgn="ctr"/>
                      <a:r>
                        <a:rPr lang="en-US" sz="1600" b="1" i="0" u="none" strike="noStrike" dirty="0" smtClean="0">
                          <a:solidFill>
                            <a:schemeClr val="bg1"/>
                          </a:solidFill>
                          <a:latin typeface="Times New Roman"/>
                        </a:rPr>
                        <a:t>$74,595,883</a:t>
                      </a:r>
                      <a:endParaRPr lang="en-US" sz="1600" b="1"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c>
                  <a:txBody>
                    <a:bodyPr/>
                    <a:lstStyle/>
                    <a:p>
                      <a:pPr algn="r" fontAlgn="ctr"/>
                      <a:r>
                        <a:rPr lang="en-US" sz="1600" b="1" i="0" u="none" strike="noStrike" dirty="0" smtClean="0">
                          <a:solidFill>
                            <a:schemeClr val="bg1"/>
                          </a:solidFill>
                          <a:latin typeface="Times New Roman"/>
                        </a:rPr>
                        <a:t>$53,217,240</a:t>
                      </a:r>
                      <a:endParaRPr lang="en-US" sz="1600" b="1"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c>
                  <a:txBody>
                    <a:bodyPr/>
                    <a:lstStyle/>
                    <a:p>
                      <a:pPr algn="r" fontAlgn="ctr"/>
                      <a:r>
                        <a:rPr lang="en-US" sz="1600" b="1" i="0" u="none" strike="noStrike" dirty="0" smtClean="0">
                          <a:solidFill>
                            <a:schemeClr val="bg1"/>
                          </a:solidFill>
                          <a:latin typeface="Times New Roman"/>
                        </a:rPr>
                        <a:t>71%</a:t>
                      </a:r>
                      <a:endParaRPr lang="en-US" sz="1600" b="1"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c>
                  <a:txBody>
                    <a:bodyPr/>
                    <a:lstStyle/>
                    <a:p>
                      <a:pPr algn="r" fontAlgn="ctr"/>
                      <a:r>
                        <a:rPr lang="en-US" sz="1600" b="1" i="0" u="none" strike="noStrike" dirty="0" smtClean="0">
                          <a:solidFill>
                            <a:schemeClr val="bg1"/>
                          </a:solidFill>
                          <a:latin typeface="Times New Roman"/>
                        </a:rPr>
                        <a:t>54,717,785</a:t>
                      </a:r>
                      <a:endParaRPr lang="en-US" sz="1600" b="1"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r>
            </a:tbl>
          </a:graphicData>
        </a:graphic>
      </p:graphicFrame>
    </p:spTree>
    <p:extLst>
      <p:ext uri="{BB962C8B-B14F-4D97-AF65-F5344CB8AC3E}">
        <p14:creationId xmlns:p14="http://schemas.microsoft.com/office/powerpoint/2010/main" val="379177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14400"/>
          </a:xfrm>
        </p:spPr>
        <p:txBody>
          <a:bodyPr>
            <a:normAutofit/>
          </a:bodyPr>
          <a:lstStyle/>
          <a:p>
            <a:r>
              <a:rPr lang="en-US" b="1" dirty="0"/>
              <a:t>FY 2019-2020 </a:t>
            </a:r>
            <a:r>
              <a:rPr lang="en-US" b="1" dirty="0" smtClean="0"/>
              <a:t>Water </a:t>
            </a:r>
            <a:r>
              <a:rPr lang="en-US" b="1" dirty="0"/>
              <a:t>Fund </a:t>
            </a:r>
            <a:r>
              <a:rPr lang="en-US" b="1" dirty="0" smtClean="0"/>
              <a:t>– </a:t>
            </a:r>
            <a:r>
              <a:rPr lang="en-US" b="1" dirty="0"/>
              <a:t>3</a:t>
            </a:r>
            <a:r>
              <a:rPr lang="en-US" b="1" baseline="30000" dirty="0"/>
              <a:t>rd</a:t>
            </a:r>
            <a:r>
              <a:rPr lang="en-US" b="1" dirty="0"/>
              <a:t> Quarter </a:t>
            </a:r>
          </a:p>
        </p:txBody>
      </p:sp>
      <p:sp>
        <p:nvSpPr>
          <p:cNvPr id="4" name="Content Placeholder 3"/>
          <p:cNvSpPr>
            <a:spLocks noGrp="1"/>
          </p:cNvSpPr>
          <p:nvPr>
            <p:ph idx="1"/>
          </p:nvPr>
        </p:nvSpPr>
        <p:spPr>
          <a:xfrm>
            <a:off x="381000" y="1066800"/>
            <a:ext cx="11201400" cy="5105400"/>
          </a:xfrm>
        </p:spPr>
        <p:txBody>
          <a:bodyPr>
            <a:normAutofit/>
          </a:bodyPr>
          <a:lstStyle/>
          <a:p>
            <a:endParaRPr lang="en-US" sz="2200" dirty="0" smtClean="0"/>
          </a:p>
          <a:p>
            <a:r>
              <a:rPr lang="en-US" sz="2200" dirty="0" smtClean="0"/>
              <a:t>Revenues</a:t>
            </a:r>
            <a:endParaRPr lang="en-US" sz="2200" dirty="0"/>
          </a:p>
          <a:p>
            <a:pPr lvl="1"/>
            <a:endParaRPr lang="en-US" sz="2200" dirty="0"/>
          </a:p>
          <a:p>
            <a:pPr lvl="1"/>
            <a:endParaRPr lang="en-US" sz="2200" dirty="0" smtClean="0"/>
          </a:p>
          <a:p>
            <a:pPr lvl="1"/>
            <a:endParaRPr lang="en-US" sz="2200" dirty="0" smtClean="0"/>
          </a:p>
          <a:p>
            <a:pPr lvl="1"/>
            <a:endParaRPr lang="en-US" sz="2200" dirty="0" smtClean="0"/>
          </a:p>
          <a:p>
            <a:r>
              <a:rPr lang="en-US" sz="2200" dirty="0" smtClean="0"/>
              <a:t>Expenses</a:t>
            </a:r>
            <a:r>
              <a:rPr lang="en-US" sz="2200" dirty="0"/>
              <a:t>:</a:t>
            </a:r>
          </a:p>
          <a:p>
            <a:pPr marL="457200" lvl="1" indent="0">
              <a:buNone/>
            </a:pPr>
            <a:endParaRPr lang="en-US" sz="2200" dirty="0" smtClean="0"/>
          </a:p>
          <a:p>
            <a:pPr marL="457200" lvl="1" indent="0">
              <a:buNone/>
            </a:pPr>
            <a:endParaRPr lang="en-US" sz="2200" dirty="0"/>
          </a:p>
          <a:p>
            <a:pPr lvl="1"/>
            <a:endParaRPr lang="en-US" sz="2200" dirty="0" smtClean="0"/>
          </a:p>
          <a:p>
            <a:pPr lvl="1"/>
            <a:endParaRPr lang="en-US" sz="2200" dirty="0" smtClean="0"/>
          </a:p>
          <a:p>
            <a:r>
              <a:rPr lang="en-US" sz="1800" dirty="0">
                <a:latin typeface="Times New Roman" panose="02020603050405020304" pitchFamily="18" charset="0"/>
                <a:cs typeface="Times New Roman" panose="02020603050405020304" pitchFamily="18" charset="0"/>
              </a:rPr>
              <a:t>3</a:t>
            </a:r>
            <a:r>
              <a:rPr lang="en-US" sz="1800" baseline="30000" dirty="0">
                <a:latin typeface="Times New Roman" panose="02020603050405020304" pitchFamily="18" charset="0"/>
                <a:cs typeface="Times New Roman" panose="02020603050405020304" pitchFamily="18" charset="0"/>
              </a:rPr>
              <a:t>rd</a:t>
            </a:r>
            <a:r>
              <a:rPr lang="en-US" sz="1800" dirty="0">
                <a:latin typeface="Times New Roman" panose="02020603050405020304" pitchFamily="18" charset="0"/>
                <a:cs typeface="Times New Roman" panose="02020603050405020304" pitchFamily="18" charset="0"/>
              </a:rPr>
              <a:t> Quarter = October 1, 2019 – June 30, 2020</a:t>
            </a:r>
          </a:p>
        </p:txBody>
      </p:sp>
      <p:graphicFrame>
        <p:nvGraphicFramePr>
          <p:cNvPr id="2" name="Table 1"/>
          <p:cNvGraphicFramePr>
            <a:graphicFrameLocks noGrp="1"/>
          </p:cNvGraphicFramePr>
          <p:nvPr>
            <p:extLst>
              <p:ext uri="{D42A27DB-BD31-4B8C-83A1-F6EECF244321}">
                <p14:modId xmlns:p14="http://schemas.microsoft.com/office/powerpoint/2010/main" val="287696976"/>
              </p:ext>
            </p:extLst>
          </p:nvPr>
        </p:nvGraphicFramePr>
        <p:xfrm>
          <a:off x="1524000" y="2057400"/>
          <a:ext cx="7924800" cy="990600"/>
        </p:xfrm>
        <a:graphic>
          <a:graphicData uri="http://schemas.openxmlformats.org/drawingml/2006/table">
            <a:tbl>
              <a:tblPr firstRow="1" firstCol="1" bandRow="1"/>
              <a:tblGrid>
                <a:gridCol w="4682522"/>
                <a:gridCol w="3242278"/>
              </a:tblGrid>
              <a:tr h="330200">
                <a:tc>
                  <a:txBody>
                    <a:bodyPr/>
                    <a:lstStyle/>
                    <a:p>
                      <a:pPr marL="0" marR="0" algn="just">
                        <a:lnSpc>
                          <a:spcPct val="108000"/>
                        </a:lnSpc>
                        <a:spcBef>
                          <a:spcPts val="0"/>
                        </a:spcBef>
                        <a:spcAft>
                          <a:spcPts val="0"/>
                        </a:spcAft>
                      </a:pPr>
                      <a:r>
                        <a:rPr lang="x-none" sz="1800" dirty="0">
                          <a:effectLst/>
                          <a:latin typeface="Times New Roman" panose="02020603050405020304" pitchFamily="18" charset="0"/>
                          <a:ea typeface="Times New Roman" panose="02020603050405020304" pitchFamily="18" charset="0"/>
                          <a:cs typeface="Times New Roman" panose="02020603050405020304" pitchFamily="18" charset="0"/>
                        </a:rPr>
                        <a:t>FY </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201</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Budget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just">
                        <a:lnSpc>
                          <a:spcPct val="108000"/>
                        </a:lnSpc>
                        <a:spcBef>
                          <a:spcPts val="0"/>
                        </a:spcBef>
                        <a:spcAft>
                          <a:spcPts val="0"/>
                        </a:spcAft>
                      </a:pP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31,281,260</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30200">
                <a:tc>
                  <a:txBody>
                    <a:bodyPr/>
                    <a:lstStyle/>
                    <a:p>
                      <a:pPr marL="0" marR="0" algn="just">
                        <a:lnSpc>
                          <a:spcPct val="108000"/>
                        </a:lnSpc>
                        <a:spcBef>
                          <a:spcPts val="0"/>
                        </a:spcBef>
                        <a:spcAft>
                          <a:spcPts val="0"/>
                        </a:spcAft>
                      </a:pPr>
                      <a:r>
                        <a:rPr lang="x-none" sz="1800" dirty="0">
                          <a:effectLst/>
                          <a:latin typeface="Times New Roman" panose="02020603050405020304" pitchFamily="18" charset="0"/>
                          <a:ea typeface="Times New Roman" panose="02020603050405020304" pitchFamily="18" charset="0"/>
                          <a:cs typeface="Times New Roman" panose="02020603050405020304" pitchFamily="18" charset="0"/>
                        </a:rPr>
                        <a:t>FY </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201</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20 3</a:t>
                      </a:r>
                      <a:r>
                        <a:rPr lang="en-US" sz="18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Quarter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just">
                        <a:lnSpc>
                          <a:spcPct val="108000"/>
                        </a:lnSpc>
                        <a:spcBef>
                          <a:spcPts val="0"/>
                        </a:spcBef>
                        <a:spcAft>
                          <a:spcPts val="0"/>
                        </a:spcAft>
                      </a:pP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18,318,581</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30200">
                <a:tc>
                  <a:txBody>
                    <a:bodyPr/>
                    <a:lstStyle/>
                    <a:p>
                      <a:pPr marL="0" marR="0" algn="just">
                        <a:lnSpc>
                          <a:spcPct val="108000"/>
                        </a:lnSpc>
                        <a:spcBef>
                          <a:spcPts val="0"/>
                        </a:spcBef>
                        <a:spcAft>
                          <a:spcPts val="0"/>
                        </a:spcAft>
                      </a:pP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FY 201</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8</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19 3</a:t>
                      </a:r>
                      <a:r>
                        <a:rPr lang="en-US" sz="18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mtClean="0">
                          <a:effectLst/>
                          <a:latin typeface="Times New Roman" panose="02020603050405020304" pitchFamily="18" charset="0"/>
                          <a:ea typeface="Times New Roman" panose="02020603050405020304" pitchFamily="18" charset="0"/>
                          <a:cs typeface="Times New Roman" panose="02020603050405020304" pitchFamily="18" charset="0"/>
                        </a:rPr>
                        <a:t>Quarter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just">
                        <a:lnSpc>
                          <a:spcPct val="108000"/>
                        </a:lnSpc>
                        <a:spcBef>
                          <a:spcPts val="0"/>
                        </a:spcBef>
                        <a:spcAft>
                          <a:spcPts val="0"/>
                        </a:spcAft>
                      </a:pP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21,967,568</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87423717"/>
              </p:ext>
            </p:extLst>
          </p:nvPr>
        </p:nvGraphicFramePr>
        <p:xfrm>
          <a:off x="1524000" y="4038600"/>
          <a:ext cx="7848600" cy="1143000"/>
        </p:xfrm>
        <a:graphic>
          <a:graphicData uri="http://schemas.openxmlformats.org/drawingml/2006/table">
            <a:tbl>
              <a:tblPr firstRow="1" firstCol="1" bandRow="1"/>
              <a:tblGrid>
                <a:gridCol w="4670602"/>
                <a:gridCol w="3177998"/>
              </a:tblGrid>
              <a:tr h="381000">
                <a:tc>
                  <a:txBody>
                    <a:bodyPr/>
                    <a:lstStyle/>
                    <a:p>
                      <a:pPr marL="0" marR="0" algn="just">
                        <a:lnSpc>
                          <a:spcPct val="108000"/>
                        </a:lnSpc>
                        <a:spcBef>
                          <a:spcPts val="0"/>
                        </a:spcBef>
                        <a:spcAft>
                          <a:spcPts val="0"/>
                        </a:spcAft>
                      </a:pPr>
                      <a:r>
                        <a:rPr lang="x-none" sz="1800" dirty="0">
                          <a:effectLst/>
                          <a:latin typeface="Times New Roman" panose="02020603050405020304" pitchFamily="18" charset="0"/>
                          <a:ea typeface="Times New Roman" panose="02020603050405020304" pitchFamily="18" charset="0"/>
                          <a:cs typeface="Times New Roman" panose="02020603050405020304" pitchFamily="18" charset="0"/>
                        </a:rPr>
                        <a:t>FY </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201</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Budget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just">
                        <a:lnSpc>
                          <a:spcPct val="108000"/>
                        </a:lnSpc>
                        <a:spcBef>
                          <a:spcPts val="0"/>
                        </a:spcBef>
                        <a:spcAft>
                          <a:spcPts val="0"/>
                        </a:spcAft>
                      </a:pP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29,812,873</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81000">
                <a:tc>
                  <a:txBody>
                    <a:bodyPr/>
                    <a:lstStyle/>
                    <a:p>
                      <a:pPr marL="0" marR="0" algn="just">
                        <a:lnSpc>
                          <a:spcPct val="108000"/>
                        </a:lnSpc>
                        <a:spcBef>
                          <a:spcPts val="0"/>
                        </a:spcBef>
                        <a:spcAft>
                          <a:spcPts val="0"/>
                        </a:spcAft>
                      </a:pPr>
                      <a:r>
                        <a:rPr lang="x-none" sz="1800" dirty="0">
                          <a:effectLst/>
                          <a:latin typeface="Times New Roman" panose="02020603050405020304" pitchFamily="18" charset="0"/>
                          <a:ea typeface="Times New Roman" panose="02020603050405020304" pitchFamily="18" charset="0"/>
                          <a:cs typeface="Times New Roman" panose="02020603050405020304" pitchFamily="18" charset="0"/>
                        </a:rPr>
                        <a:t>FY </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201</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20 3</a:t>
                      </a:r>
                      <a:r>
                        <a:rPr lang="en-US" sz="18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Quarter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just">
                        <a:lnSpc>
                          <a:spcPct val="108000"/>
                        </a:lnSpc>
                        <a:spcBef>
                          <a:spcPts val="0"/>
                        </a:spcBef>
                        <a:spcAft>
                          <a:spcPts val="0"/>
                        </a:spcAft>
                      </a:pP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17,462,547</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81000">
                <a:tc>
                  <a:txBody>
                    <a:bodyPr/>
                    <a:lstStyle/>
                    <a:p>
                      <a:pPr marL="0" marR="0" algn="just">
                        <a:lnSpc>
                          <a:spcPct val="108000"/>
                        </a:lnSpc>
                        <a:spcBef>
                          <a:spcPts val="0"/>
                        </a:spcBef>
                        <a:spcAft>
                          <a:spcPts val="0"/>
                        </a:spcAft>
                      </a:pP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FY 201</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8</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19 3</a:t>
                      </a:r>
                      <a:r>
                        <a:rPr lang="en-US" sz="18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Quarter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just">
                        <a:lnSpc>
                          <a:spcPct val="108000"/>
                        </a:lnSpc>
                        <a:spcBef>
                          <a:spcPts val="0"/>
                        </a:spcBef>
                        <a:spcAft>
                          <a:spcPts val="0"/>
                        </a:spcAft>
                      </a:pP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20,963,129</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sp>
        <p:nvSpPr>
          <p:cNvPr id="6" name="Slide Number Placeholder 5"/>
          <p:cNvSpPr>
            <a:spLocks noGrp="1"/>
          </p:cNvSpPr>
          <p:nvPr>
            <p:ph type="sldNum" sz="quarter" idx="12"/>
          </p:nvPr>
        </p:nvSpPr>
        <p:spPr>
          <a:xfrm>
            <a:off x="5638800" y="6324600"/>
            <a:ext cx="914400" cy="365125"/>
          </a:xfrm>
        </p:spPr>
        <p:txBody>
          <a:bodyPr/>
          <a:lstStyle/>
          <a:p>
            <a:fld id="{CDFF2B2A-FB37-4B84-A5B7-C17FBE495EB2}"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1724450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762000"/>
          </a:xfrm>
        </p:spPr>
        <p:txBody>
          <a:bodyPr/>
          <a:lstStyle/>
          <a:p>
            <a:r>
              <a:rPr lang="en-US" b="1" dirty="0"/>
              <a:t>FY 2019-2020 </a:t>
            </a:r>
            <a:r>
              <a:rPr lang="en-US" b="1" dirty="0" smtClean="0"/>
              <a:t>Wastewater </a:t>
            </a:r>
            <a:r>
              <a:rPr lang="en-US" b="1" dirty="0"/>
              <a:t>Fund – 3</a:t>
            </a:r>
            <a:r>
              <a:rPr lang="en-US" b="1" baseline="30000" dirty="0"/>
              <a:t>rd</a:t>
            </a:r>
            <a:r>
              <a:rPr lang="en-US" b="1" dirty="0"/>
              <a:t> Quarter </a:t>
            </a:r>
          </a:p>
        </p:txBody>
      </p:sp>
      <p:sp>
        <p:nvSpPr>
          <p:cNvPr id="2" name="Content Placeholder 1"/>
          <p:cNvSpPr>
            <a:spLocks noGrp="1"/>
          </p:cNvSpPr>
          <p:nvPr>
            <p:ph idx="1"/>
          </p:nvPr>
        </p:nvSpPr>
        <p:spPr>
          <a:xfrm>
            <a:off x="533400" y="914400"/>
            <a:ext cx="11125200" cy="5334000"/>
          </a:xfrm>
        </p:spPr>
        <p:txBody>
          <a:bodyPr>
            <a:normAutofit/>
          </a:bodyPr>
          <a:lstStyle/>
          <a:p>
            <a:endParaRPr lang="en-US" sz="2000" dirty="0" smtClean="0"/>
          </a:p>
          <a:p>
            <a:r>
              <a:rPr lang="en-US" sz="2000" dirty="0" smtClean="0"/>
              <a:t>Revenues</a:t>
            </a:r>
            <a:endParaRPr lang="en-US" sz="2000" dirty="0"/>
          </a:p>
          <a:p>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400050" lvl="2" indent="0">
              <a:buClrTx/>
              <a:buNone/>
            </a:pPr>
            <a:endParaRPr lang="en-US" sz="2000" dirty="0" smtClean="0"/>
          </a:p>
          <a:p>
            <a:pPr marL="342900" lvl="1" indent="-342900">
              <a:buClrTx/>
              <a:buFontTx/>
              <a:buChar char="•"/>
            </a:pPr>
            <a:r>
              <a:rPr lang="en-US" sz="2000" dirty="0" smtClean="0"/>
              <a:t>Expenses</a:t>
            </a:r>
            <a:endParaRPr lang="en-US" sz="2000" dirty="0"/>
          </a:p>
          <a:p>
            <a:endParaRPr lang="en-US" sz="2000" dirty="0"/>
          </a:p>
          <a:p>
            <a:endParaRPr lang="en-US" sz="2000" dirty="0"/>
          </a:p>
          <a:p>
            <a:endParaRPr lang="en-US" sz="2000" dirty="0" smtClean="0"/>
          </a:p>
          <a:p>
            <a:endParaRPr lang="en-US" sz="2000" dirty="0"/>
          </a:p>
          <a:p>
            <a:endParaRPr lang="en-US" sz="2000" dirty="0" smtClean="0"/>
          </a:p>
          <a:p>
            <a:r>
              <a:rPr lang="en-US" sz="2000" dirty="0">
                <a:latin typeface="Times New Roman" panose="02020603050405020304" pitchFamily="18" charset="0"/>
                <a:cs typeface="Times New Roman" panose="02020603050405020304" pitchFamily="18" charset="0"/>
              </a:rPr>
              <a:t>3</a:t>
            </a:r>
            <a:r>
              <a:rPr lang="en-US" sz="2000" baseline="30000" dirty="0">
                <a:latin typeface="Times New Roman" panose="02020603050405020304" pitchFamily="18" charset="0"/>
                <a:cs typeface="Times New Roman" panose="02020603050405020304" pitchFamily="18" charset="0"/>
              </a:rPr>
              <a:t>rd</a:t>
            </a:r>
            <a:r>
              <a:rPr lang="en-US" sz="2000" dirty="0">
                <a:latin typeface="Times New Roman" panose="02020603050405020304" pitchFamily="18" charset="0"/>
                <a:cs typeface="Times New Roman" panose="02020603050405020304" pitchFamily="18" charset="0"/>
              </a:rPr>
              <a:t> Quarter = October 1, 2019 – June 30, 2020</a:t>
            </a:r>
          </a:p>
          <a:p>
            <a:endParaRPr lang="en-US" sz="2000" dirty="0"/>
          </a:p>
        </p:txBody>
      </p:sp>
      <p:sp>
        <p:nvSpPr>
          <p:cNvPr id="4" name="Slide Number Placeholder 3"/>
          <p:cNvSpPr>
            <a:spLocks noGrp="1"/>
          </p:cNvSpPr>
          <p:nvPr>
            <p:ph type="sldNum" sz="quarter" idx="12"/>
          </p:nvPr>
        </p:nvSpPr>
        <p:spPr>
          <a:xfrm>
            <a:off x="5638800" y="6371617"/>
            <a:ext cx="914400" cy="365125"/>
          </a:xfrm>
        </p:spPr>
        <p:txBody>
          <a:bodyPr/>
          <a:lstStyle/>
          <a:p>
            <a:pPr>
              <a:defRPr/>
            </a:pPr>
            <a:fld id="{8B97AB1C-C0C9-4AF9-896F-C91EDCDBBC76}" type="slidenum">
              <a:rPr lang="en-US" smtClean="0"/>
              <a:pPr>
                <a:defRPr/>
              </a:pPr>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84812805"/>
              </p:ext>
            </p:extLst>
          </p:nvPr>
        </p:nvGraphicFramePr>
        <p:xfrm>
          <a:off x="2209800" y="1752600"/>
          <a:ext cx="7010400" cy="1066800"/>
        </p:xfrm>
        <a:graphic>
          <a:graphicData uri="http://schemas.openxmlformats.org/drawingml/2006/table">
            <a:tbl>
              <a:tblPr firstRow="1" firstCol="1" bandRow="1"/>
              <a:tblGrid>
                <a:gridCol w="4171799"/>
                <a:gridCol w="2838601"/>
              </a:tblGrid>
              <a:tr h="355600">
                <a:tc>
                  <a:txBody>
                    <a:bodyPr/>
                    <a:lstStyle/>
                    <a:p>
                      <a:pPr marL="0" marR="0" algn="just">
                        <a:lnSpc>
                          <a:spcPct val="108000"/>
                        </a:lnSpc>
                        <a:spcBef>
                          <a:spcPts val="0"/>
                        </a:spcBef>
                        <a:spcAft>
                          <a:spcPts val="0"/>
                        </a:spcAft>
                      </a:pP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FY </a:t>
                      </a:r>
                      <a:r>
                        <a:rPr lang="x-none"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201</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r>
                        <a:rPr lang="x-none"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20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Budget</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just">
                        <a:lnSpc>
                          <a:spcPct val="108000"/>
                        </a:lnSpc>
                        <a:spcBef>
                          <a:spcPts val="0"/>
                        </a:spcBef>
                        <a:spcAft>
                          <a:spcPts val="0"/>
                        </a:spcAft>
                      </a:pP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3,886,200</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55600">
                <a:tc>
                  <a:txBody>
                    <a:bodyPr/>
                    <a:lstStyle/>
                    <a:p>
                      <a:pPr marL="0" marR="0" algn="just">
                        <a:lnSpc>
                          <a:spcPct val="108000"/>
                        </a:lnSpc>
                        <a:spcBef>
                          <a:spcPts val="0"/>
                        </a:spcBef>
                        <a:spcAft>
                          <a:spcPts val="0"/>
                        </a:spcAft>
                      </a:pP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FY </a:t>
                      </a:r>
                      <a:r>
                        <a:rPr lang="x-none"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201</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r>
                        <a:rPr lang="x-none"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20 3</a:t>
                      </a:r>
                      <a:r>
                        <a:rPr lang="en-US" sz="20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Quarter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just">
                        <a:lnSpc>
                          <a:spcPct val="108000"/>
                        </a:lnSpc>
                        <a:spcBef>
                          <a:spcPts val="0"/>
                        </a:spcBef>
                        <a:spcAft>
                          <a:spcPts val="0"/>
                        </a:spcAft>
                      </a:pPr>
                      <a:r>
                        <a:rPr lang="x-none"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2,894,708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55600">
                <a:tc>
                  <a:txBody>
                    <a:bodyPr/>
                    <a:lstStyle/>
                    <a:p>
                      <a:pPr marL="0" marR="0" algn="just">
                        <a:lnSpc>
                          <a:spcPct val="108000"/>
                        </a:lnSpc>
                        <a:spcBef>
                          <a:spcPts val="0"/>
                        </a:spcBef>
                        <a:spcAft>
                          <a:spcPts val="0"/>
                        </a:spcAft>
                      </a:pPr>
                      <a:r>
                        <a:rPr lang="x-none"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FY 201</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8</a:t>
                      </a:r>
                      <a:r>
                        <a:rPr lang="x-none"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19 3</a:t>
                      </a:r>
                      <a:r>
                        <a:rPr lang="en-US" sz="20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Quarter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just">
                        <a:lnSpc>
                          <a:spcPct val="108000"/>
                        </a:lnSpc>
                        <a:spcBef>
                          <a:spcPts val="0"/>
                        </a:spcBef>
                        <a:spcAft>
                          <a:spcPts val="0"/>
                        </a:spcAft>
                      </a:pPr>
                      <a:r>
                        <a:rPr lang="x-none"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3,455,095</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10909977"/>
              </p:ext>
            </p:extLst>
          </p:nvPr>
        </p:nvGraphicFramePr>
        <p:xfrm>
          <a:off x="2209800" y="4267200"/>
          <a:ext cx="7010400" cy="1066800"/>
        </p:xfrm>
        <a:graphic>
          <a:graphicData uri="http://schemas.openxmlformats.org/drawingml/2006/table">
            <a:tbl>
              <a:tblPr firstRow="1" firstCol="1" bandRow="1"/>
              <a:tblGrid>
                <a:gridCol w="4171799"/>
                <a:gridCol w="2838601"/>
              </a:tblGrid>
              <a:tr h="355600">
                <a:tc>
                  <a:txBody>
                    <a:bodyPr/>
                    <a:lstStyle/>
                    <a:p>
                      <a:pPr marL="0" marR="0" algn="just">
                        <a:lnSpc>
                          <a:spcPct val="108000"/>
                        </a:lnSpc>
                        <a:spcBef>
                          <a:spcPts val="0"/>
                        </a:spcBef>
                        <a:spcAft>
                          <a:spcPts val="0"/>
                        </a:spcAft>
                      </a:pPr>
                      <a:r>
                        <a:rPr lang="x-none" sz="1800" dirty="0">
                          <a:effectLst/>
                          <a:latin typeface="Times New Roman" panose="02020603050405020304" pitchFamily="18" charset="0"/>
                          <a:ea typeface="Times New Roman" panose="02020603050405020304" pitchFamily="18" charset="0"/>
                          <a:cs typeface="Times New Roman" panose="02020603050405020304" pitchFamily="18" charset="0"/>
                        </a:rPr>
                        <a:t>FY </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201</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Budget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just">
                        <a:lnSpc>
                          <a:spcPct val="108000"/>
                        </a:lnSpc>
                        <a:spcBef>
                          <a:spcPts val="0"/>
                        </a:spcBef>
                        <a:spcAft>
                          <a:spcPts val="0"/>
                        </a:spcAft>
                      </a:pPr>
                      <a:r>
                        <a:rPr lang="x-none"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5,306,636</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55600">
                <a:tc>
                  <a:txBody>
                    <a:bodyPr/>
                    <a:lstStyle/>
                    <a:p>
                      <a:pPr marL="0" marR="0" algn="just">
                        <a:lnSpc>
                          <a:spcPct val="108000"/>
                        </a:lnSpc>
                        <a:spcBef>
                          <a:spcPts val="0"/>
                        </a:spcBef>
                        <a:spcAft>
                          <a:spcPts val="0"/>
                        </a:spcAft>
                      </a:pPr>
                      <a:r>
                        <a:rPr lang="x-none" sz="1800" dirty="0">
                          <a:effectLst/>
                          <a:latin typeface="Times New Roman" panose="02020603050405020304" pitchFamily="18" charset="0"/>
                          <a:ea typeface="Times New Roman" panose="02020603050405020304" pitchFamily="18" charset="0"/>
                          <a:cs typeface="Times New Roman" panose="02020603050405020304" pitchFamily="18" charset="0"/>
                        </a:rPr>
                        <a:t>FY </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201</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20 3</a:t>
                      </a:r>
                      <a:r>
                        <a:rPr lang="en-US" sz="18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Quarter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just">
                        <a:lnSpc>
                          <a:spcPct val="108000"/>
                        </a:lnSpc>
                        <a:spcBef>
                          <a:spcPts val="0"/>
                        </a:spcBef>
                        <a:spcAft>
                          <a:spcPts val="0"/>
                        </a:spcAft>
                      </a:pP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2,725,533</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55600">
                <a:tc>
                  <a:txBody>
                    <a:bodyPr/>
                    <a:lstStyle/>
                    <a:p>
                      <a:pPr marL="0" marR="0" algn="just">
                        <a:lnSpc>
                          <a:spcPct val="108000"/>
                        </a:lnSpc>
                        <a:spcBef>
                          <a:spcPts val="0"/>
                        </a:spcBef>
                        <a:spcAft>
                          <a:spcPts val="0"/>
                        </a:spcAft>
                      </a:pP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FY 201</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8</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19 3</a:t>
                      </a:r>
                      <a:r>
                        <a:rPr lang="en-US" sz="18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Quarter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just">
                        <a:lnSpc>
                          <a:spcPct val="108000"/>
                        </a:lnSpc>
                        <a:spcBef>
                          <a:spcPts val="0"/>
                        </a:spcBef>
                        <a:spcAft>
                          <a:spcPts val="0"/>
                        </a:spcAft>
                      </a:pP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3,097,594</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spTree>
    <p:extLst>
      <p:ext uri="{BB962C8B-B14F-4D97-AF65-F5344CB8AC3E}">
        <p14:creationId xmlns:p14="http://schemas.microsoft.com/office/powerpoint/2010/main" val="2553604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838200"/>
          </a:xfrm>
        </p:spPr>
        <p:txBody>
          <a:bodyPr/>
          <a:lstStyle/>
          <a:p>
            <a:r>
              <a:rPr lang="en-US" b="1" dirty="0"/>
              <a:t>FY 2019-2020 </a:t>
            </a:r>
            <a:r>
              <a:rPr lang="en-US" b="1" dirty="0" smtClean="0"/>
              <a:t>Golf </a:t>
            </a:r>
            <a:r>
              <a:rPr lang="en-US" b="1" dirty="0"/>
              <a:t>Fund – 3</a:t>
            </a:r>
            <a:r>
              <a:rPr lang="en-US" b="1" baseline="30000" dirty="0"/>
              <a:t>rd</a:t>
            </a:r>
            <a:r>
              <a:rPr lang="en-US" b="1" dirty="0"/>
              <a:t> Quarter </a:t>
            </a:r>
          </a:p>
        </p:txBody>
      </p:sp>
      <p:sp>
        <p:nvSpPr>
          <p:cNvPr id="2" name="Content Placeholder 1"/>
          <p:cNvSpPr>
            <a:spLocks noGrp="1"/>
          </p:cNvSpPr>
          <p:nvPr>
            <p:ph idx="1"/>
          </p:nvPr>
        </p:nvSpPr>
        <p:spPr>
          <a:xfrm>
            <a:off x="381000" y="1066800"/>
            <a:ext cx="11201400" cy="5105400"/>
          </a:xfrm>
        </p:spPr>
        <p:txBody>
          <a:bodyPr>
            <a:normAutofit/>
          </a:bodyPr>
          <a:lstStyle/>
          <a:p>
            <a:endParaRPr lang="en-US" sz="2400" dirty="0" smtClean="0"/>
          </a:p>
          <a:p>
            <a:r>
              <a:rPr lang="en-US" sz="2400" dirty="0" smtClean="0"/>
              <a:t>Revenues</a:t>
            </a:r>
          </a:p>
          <a:p>
            <a:endParaRPr lang="en-US" sz="2400" dirty="0" smtClean="0"/>
          </a:p>
          <a:p>
            <a:endParaRPr lang="en-US" sz="2400" dirty="0"/>
          </a:p>
          <a:p>
            <a:endParaRPr lang="en-US" sz="2400" dirty="0" smtClean="0"/>
          </a:p>
          <a:p>
            <a:r>
              <a:rPr lang="en-US" sz="2400" dirty="0" smtClean="0"/>
              <a:t>Expenses </a:t>
            </a:r>
            <a:endParaRPr lang="en-US" sz="2400" dirty="0"/>
          </a:p>
          <a:p>
            <a:endParaRPr lang="en-US" sz="2400" dirty="0" smtClean="0"/>
          </a:p>
          <a:p>
            <a:endParaRPr lang="en-US" sz="2400" dirty="0" smtClean="0"/>
          </a:p>
          <a:p>
            <a:endParaRPr lang="en-US" sz="2400" dirty="0"/>
          </a:p>
          <a:p>
            <a:endParaRPr lang="en-US" sz="2400" dirty="0" smtClean="0"/>
          </a:p>
          <a:p>
            <a:r>
              <a:rPr lang="en-US" sz="2400" dirty="0">
                <a:latin typeface="Times New Roman" panose="02020603050405020304" pitchFamily="18" charset="0"/>
                <a:cs typeface="Times New Roman" panose="02020603050405020304" pitchFamily="18" charset="0"/>
              </a:rPr>
              <a:t>3</a:t>
            </a:r>
            <a:r>
              <a:rPr lang="en-US" sz="2400" baseline="30000" dirty="0">
                <a:latin typeface="Times New Roman" panose="02020603050405020304" pitchFamily="18" charset="0"/>
                <a:cs typeface="Times New Roman" panose="02020603050405020304" pitchFamily="18" charset="0"/>
              </a:rPr>
              <a:t>rd</a:t>
            </a:r>
            <a:r>
              <a:rPr lang="en-US" sz="2400" dirty="0">
                <a:latin typeface="Times New Roman" panose="02020603050405020304" pitchFamily="18" charset="0"/>
                <a:cs typeface="Times New Roman" panose="02020603050405020304" pitchFamily="18" charset="0"/>
              </a:rPr>
              <a:t> Quarter = October 1, 2019 – June 30, 2020</a:t>
            </a:r>
          </a:p>
          <a:p>
            <a:endParaRPr lang="en-US" sz="2400" dirty="0" smtClean="0"/>
          </a:p>
          <a:p>
            <a:endParaRPr lang="en-US" sz="2400" dirty="0"/>
          </a:p>
          <a:p>
            <a:endParaRPr lang="en-US" sz="2400" dirty="0" smtClean="0"/>
          </a:p>
          <a:p>
            <a:endParaRPr lang="en-US" sz="2400" dirty="0"/>
          </a:p>
          <a:p>
            <a:pPr marL="0" indent="0">
              <a:buNone/>
            </a:pPr>
            <a:endParaRPr lang="en-US" sz="2400" dirty="0"/>
          </a:p>
        </p:txBody>
      </p:sp>
      <p:sp>
        <p:nvSpPr>
          <p:cNvPr id="4" name="Slide Number Placeholder 3"/>
          <p:cNvSpPr>
            <a:spLocks noGrp="1"/>
          </p:cNvSpPr>
          <p:nvPr>
            <p:ph type="sldNum" sz="quarter" idx="12"/>
          </p:nvPr>
        </p:nvSpPr>
        <p:spPr>
          <a:xfrm>
            <a:off x="5638800" y="6324600"/>
            <a:ext cx="914400" cy="365125"/>
          </a:xfrm>
        </p:spPr>
        <p:txBody>
          <a:bodyPr/>
          <a:lstStyle/>
          <a:p>
            <a:pPr>
              <a:defRPr/>
            </a:pPr>
            <a:fld id="{8B97AB1C-C0C9-4AF9-896F-C91EDCDBBC76}" type="slidenum">
              <a:rPr lang="en-US" smtClean="0"/>
              <a:pPr>
                <a:defRPr/>
              </a:pPr>
              <a:t>25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76034964"/>
              </p:ext>
            </p:extLst>
          </p:nvPr>
        </p:nvGraphicFramePr>
        <p:xfrm>
          <a:off x="2362200" y="1981200"/>
          <a:ext cx="6858000" cy="888873"/>
        </p:xfrm>
        <a:graphic>
          <a:graphicData uri="http://schemas.openxmlformats.org/drawingml/2006/table">
            <a:tbl>
              <a:tblPr firstRow="1" firstCol="1" bandRow="1"/>
              <a:tblGrid>
                <a:gridCol w="4081108"/>
                <a:gridCol w="2776892"/>
              </a:tblGrid>
              <a:tr h="279400">
                <a:tc>
                  <a:txBody>
                    <a:bodyPr/>
                    <a:lstStyle/>
                    <a:p>
                      <a:pPr marL="0" marR="0" algn="just">
                        <a:lnSpc>
                          <a:spcPct val="108000"/>
                        </a:lnSpc>
                        <a:spcBef>
                          <a:spcPts val="0"/>
                        </a:spcBef>
                        <a:spcAft>
                          <a:spcPts val="0"/>
                        </a:spcAft>
                      </a:pPr>
                      <a:r>
                        <a:rPr lang="x-none" sz="1800" dirty="0">
                          <a:effectLst/>
                          <a:latin typeface="Times New Roman" panose="02020603050405020304" pitchFamily="18" charset="0"/>
                          <a:ea typeface="Times New Roman" panose="02020603050405020304" pitchFamily="18" charset="0"/>
                          <a:cs typeface="Times New Roman" panose="02020603050405020304" pitchFamily="18" charset="0"/>
                        </a:rPr>
                        <a:t>FY </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201</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Budget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just">
                        <a:lnSpc>
                          <a:spcPct val="108000"/>
                        </a:lnSpc>
                        <a:spcBef>
                          <a:spcPts val="0"/>
                        </a:spcBef>
                        <a:spcAft>
                          <a:spcPts val="0"/>
                        </a:spcAft>
                      </a:pPr>
                      <a:r>
                        <a:rPr lang="x-none"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1,450,667</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279400">
                <a:tc>
                  <a:txBody>
                    <a:bodyPr/>
                    <a:lstStyle/>
                    <a:p>
                      <a:pPr marL="0" marR="0" algn="just">
                        <a:lnSpc>
                          <a:spcPct val="108000"/>
                        </a:lnSpc>
                        <a:spcBef>
                          <a:spcPts val="0"/>
                        </a:spcBef>
                        <a:spcAft>
                          <a:spcPts val="0"/>
                        </a:spcAft>
                      </a:pPr>
                      <a:r>
                        <a:rPr lang="x-none" sz="1800" dirty="0">
                          <a:effectLst/>
                          <a:latin typeface="Times New Roman" panose="02020603050405020304" pitchFamily="18" charset="0"/>
                          <a:ea typeface="Times New Roman" panose="02020603050405020304" pitchFamily="18" charset="0"/>
                          <a:cs typeface="Times New Roman" panose="02020603050405020304" pitchFamily="18" charset="0"/>
                        </a:rPr>
                        <a:t>FY </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201</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20 3</a:t>
                      </a:r>
                      <a:r>
                        <a:rPr lang="en-US" sz="18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Quarter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just">
                        <a:lnSpc>
                          <a:spcPct val="108000"/>
                        </a:lnSpc>
                        <a:spcBef>
                          <a:spcPts val="0"/>
                        </a:spcBef>
                        <a:spcAft>
                          <a:spcPts val="0"/>
                        </a:spcAft>
                      </a:pPr>
                      <a:r>
                        <a:rPr lang="x-none"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882,200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79400">
                <a:tc>
                  <a:txBody>
                    <a:bodyPr/>
                    <a:lstStyle/>
                    <a:p>
                      <a:pPr marL="0" marR="0" algn="just">
                        <a:lnSpc>
                          <a:spcPct val="108000"/>
                        </a:lnSpc>
                        <a:spcBef>
                          <a:spcPts val="0"/>
                        </a:spcBef>
                        <a:spcAft>
                          <a:spcPts val="0"/>
                        </a:spcAft>
                      </a:pP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FY 201</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8</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19 3</a:t>
                      </a:r>
                      <a:r>
                        <a:rPr lang="en-US" sz="18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Quarter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just">
                        <a:lnSpc>
                          <a:spcPct val="108000"/>
                        </a:lnSpc>
                        <a:spcBef>
                          <a:spcPts val="0"/>
                        </a:spcBef>
                        <a:spcAft>
                          <a:spcPts val="0"/>
                        </a:spcAft>
                      </a:pPr>
                      <a:r>
                        <a:rPr lang="x-none"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1,127,272</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74697660"/>
              </p:ext>
            </p:extLst>
          </p:nvPr>
        </p:nvGraphicFramePr>
        <p:xfrm>
          <a:off x="2362200" y="3886200"/>
          <a:ext cx="6858000" cy="914400"/>
        </p:xfrm>
        <a:graphic>
          <a:graphicData uri="http://schemas.openxmlformats.org/drawingml/2006/table">
            <a:tbl>
              <a:tblPr firstRow="1" firstCol="1" bandRow="1"/>
              <a:tblGrid>
                <a:gridCol w="4081107"/>
                <a:gridCol w="2776893"/>
              </a:tblGrid>
              <a:tr h="304800">
                <a:tc>
                  <a:txBody>
                    <a:bodyPr/>
                    <a:lstStyle/>
                    <a:p>
                      <a:pPr marL="0" marR="0" algn="just">
                        <a:lnSpc>
                          <a:spcPct val="108000"/>
                        </a:lnSpc>
                        <a:spcBef>
                          <a:spcPts val="0"/>
                        </a:spcBef>
                        <a:spcAft>
                          <a:spcPts val="0"/>
                        </a:spcAft>
                      </a:pPr>
                      <a:r>
                        <a:rPr lang="x-none" sz="1800" dirty="0">
                          <a:effectLst/>
                          <a:latin typeface="Times New Roman" panose="02020603050405020304" pitchFamily="18" charset="0"/>
                          <a:ea typeface="Times New Roman" panose="02020603050405020304" pitchFamily="18" charset="0"/>
                          <a:cs typeface="Times New Roman" panose="02020603050405020304" pitchFamily="18" charset="0"/>
                        </a:rPr>
                        <a:t>FY </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201</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Budget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just">
                        <a:lnSpc>
                          <a:spcPct val="108000"/>
                        </a:lnSpc>
                        <a:spcBef>
                          <a:spcPts val="0"/>
                        </a:spcBef>
                        <a:spcAft>
                          <a:spcPts val="0"/>
                        </a:spcAft>
                      </a:pPr>
                      <a:r>
                        <a:rPr lang="x-none"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1,417,800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04800">
                <a:tc>
                  <a:txBody>
                    <a:bodyPr/>
                    <a:lstStyle/>
                    <a:p>
                      <a:pPr marL="0" marR="0" algn="just">
                        <a:lnSpc>
                          <a:spcPct val="108000"/>
                        </a:lnSpc>
                        <a:spcBef>
                          <a:spcPts val="0"/>
                        </a:spcBef>
                        <a:spcAft>
                          <a:spcPts val="0"/>
                        </a:spcAft>
                      </a:pPr>
                      <a:r>
                        <a:rPr lang="x-none" sz="1800" dirty="0">
                          <a:effectLst/>
                          <a:latin typeface="Times New Roman" panose="02020603050405020304" pitchFamily="18" charset="0"/>
                          <a:ea typeface="Times New Roman" panose="02020603050405020304" pitchFamily="18" charset="0"/>
                          <a:cs typeface="Times New Roman" panose="02020603050405020304" pitchFamily="18" charset="0"/>
                        </a:rPr>
                        <a:t>FY </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201</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20 3</a:t>
                      </a:r>
                      <a:r>
                        <a:rPr lang="en-US" sz="18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Quarter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just">
                        <a:lnSpc>
                          <a:spcPct val="108000"/>
                        </a:lnSpc>
                        <a:spcBef>
                          <a:spcPts val="0"/>
                        </a:spcBef>
                        <a:spcAft>
                          <a:spcPts val="0"/>
                        </a:spcAft>
                      </a:pPr>
                      <a:r>
                        <a:rPr lang="x-none"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948,307</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04800">
                <a:tc>
                  <a:txBody>
                    <a:bodyPr/>
                    <a:lstStyle/>
                    <a:p>
                      <a:pPr marL="0" marR="0" algn="just">
                        <a:lnSpc>
                          <a:spcPct val="108000"/>
                        </a:lnSpc>
                        <a:spcBef>
                          <a:spcPts val="0"/>
                        </a:spcBef>
                        <a:spcAft>
                          <a:spcPts val="0"/>
                        </a:spcAft>
                      </a:pP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FY 201</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8</a:t>
                      </a:r>
                      <a:r>
                        <a:rPr lang="x-none"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19 3</a:t>
                      </a:r>
                      <a:r>
                        <a:rPr lang="en-US" sz="18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Quarter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just">
                        <a:lnSpc>
                          <a:spcPct val="108000"/>
                        </a:lnSpc>
                        <a:spcBef>
                          <a:spcPts val="0"/>
                        </a:spcBef>
                        <a:spcAft>
                          <a:spcPts val="0"/>
                        </a:spcAft>
                      </a:pPr>
                      <a:r>
                        <a:rPr lang="x-none"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1,130,921</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spTree>
    <p:extLst>
      <p:ext uri="{BB962C8B-B14F-4D97-AF65-F5344CB8AC3E}">
        <p14:creationId xmlns:p14="http://schemas.microsoft.com/office/powerpoint/2010/main" val="2150216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Fiscal Year Change</a:t>
            </a:r>
            <a:endParaRPr lang="en-US" dirty="0"/>
          </a:p>
        </p:txBody>
      </p:sp>
      <p:sp>
        <p:nvSpPr>
          <p:cNvPr id="3" name="Content Placeholder 2"/>
          <p:cNvSpPr>
            <a:spLocks noGrp="1"/>
          </p:cNvSpPr>
          <p:nvPr>
            <p:ph idx="1"/>
          </p:nvPr>
        </p:nvSpPr>
        <p:spPr>
          <a:xfrm>
            <a:off x="152400" y="1295400"/>
            <a:ext cx="11734800" cy="4648201"/>
          </a:xfrm>
        </p:spPr>
        <p:txBody>
          <a:bodyPr>
            <a:normAutofit/>
          </a:bodyPr>
          <a:lstStyle/>
          <a:p>
            <a:endParaRPr lang="en-US" sz="2800" dirty="0" smtClean="0"/>
          </a:p>
          <a:p>
            <a:r>
              <a:rPr lang="en-US" sz="2800" dirty="0" smtClean="0"/>
              <a:t>Shift from October 1 – September 30  to July 1 – June 30</a:t>
            </a:r>
          </a:p>
          <a:p>
            <a:pPr marL="0" indent="0">
              <a:buNone/>
            </a:pPr>
            <a:r>
              <a:rPr lang="en-US" sz="2800" dirty="0" smtClean="0"/>
              <a:t> </a:t>
            </a:r>
          </a:p>
          <a:p>
            <a:r>
              <a:rPr lang="en-US" sz="2800" dirty="0" smtClean="0"/>
              <a:t>FY 2020-21 Budget will be 9 months: Oct. 1, 2020 – June 30, 2021</a:t>
            </a:r>
          </a:p>
          <a:p>
            <a:pPr marL="0" indent="0">
              <a:buNone/>
            </a:pPr>
            <a:endParaRPr lang="en-US" sz="2800" dirty="0" smtClean="0"/>
          </a:p>
          <a:p>
            <a:r>
              <a:rPr lang="en-US" sz="2800" dirty="0" smtClean="0"/>
              <a:t>FY 2021-2022 Budget will be 12 months: July 1, 2021 to June 30, 2022</a:t>
            </a:r>
            <a:endParaRPr lang="en-US" sz="2800" dirty="0"/>
          </a:p>
        </p:txBody>
      </p:sp>
      <p:sp>
        <p:nvSpPr>
          <p:cNvPr id="4" name="Slide Number Placeholder 3"/>
          <p:cNvSpPr>
            <a:spLocks noGrp="1"/>
          </p:cNvSpPr>
          <p:nvPr>
            <p:ph type="sldNum" sz="quarter" idx="12"/>
          </p:nvPr>
        </p:nvSpPr>
        <p:spPr>
          <a:xfrm>
            <a:off x="5562600" y="6324600"/>
            <a:ext cx="914400" cy="365125"/>
          </a:xfrm>
        </p:spPr>
        <p:txBody>
          <a:bodyPr/>
          <a:lstStyle/>
          <a:p>
            <a:fld id="{CDFF2B2A-FB37-4B84-A5B7-C17FBE495EB2}" type="slidenum">
              <a:rPr lang="en-US" smtClean="0"/>
              <a:pPr/>
              <a:t>26</a:t>
            </a:fld>
            <a:endParaRPr lang="en-US" dirty="0"/>
          </a:p>
        </p:txBody>
      </p:sp>
    </p:spTree>
    <p:extLst>
      <p:ext uri="{BB962C8B-B14F-4D97-AF65-F5344CB8AC3E}">
        <p14:creationId xmlns:p14="http://schemas.microsoft.com/office/powerpoint/2010/main" val="1953949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Restructuring of City Departments (continued)</a:t>
            </a:r>
            <a:endParaRPr lang="en-US" dirty="0"/>
          </a:p>
        </p:txBody>
      </p:sp>
      <p:sp>
        <p:nvSpPr>
          <p:cNvPr id="3" name="Content Placeholder 2"/>
          <p:cNvSpPr>
            <a:spLocks noGrp="1"/>
          </p:cNvSpPr>
          <p:nvPr>
            <p:ph idx="1"/>
          </p:nvPr>
        </p:nvSpPr>
        <p:spPr>
          <a:xfrm>
            <a:off x="228600" y="1295400"/>
            <a:ext cx="11734800" cy="4648201"/>
          </a:xfrm>
        </p:spPr>
        <p:txBody>
          <a:bodyPr>
            <a:normAutofit/>
          </a:bodyPr>
          <a:lstStyle/>
          <a:p>
            <a:endParaRPr lang="en-US" sz="3600" dirty="0" smtClean="0"/>
          </a:p>
          <a:p>
            <a:r>
              <a:rPr lang="en-US" sz="3600" dirty="0" smtClean="0"/>
              <a:t>City Manager’s Office</a:t>
            </a:r>
          </a:p>
          <a:p>
            <a:pPr lvl="1"/>
            <a:r>
              <a:rPr lang="en-US" sz="3600" dirty="0" smtClean="0"/>
              <a:t>Oversight of Departments </a:t>
            </a:r>
          </a:p>
          <a:p>
            <a:pPr marL="0" indent="0">
              <a:buNone/>
            </a:pPr>
            <a:endParaRPr lang="en-US" sz="3600" dirty="0" smtClean="0"/>
          </a:p>
          <a:p>
            <a:endParaRPr lang="en-US" dirty="0"/>
          </a:p>
        </p:txBody>
      </p:sp>
      <p:sp>
        <p:nvSpPr>
          <p:cNvPr id="4" name="Slide Number Placeholder 3"/>
          <p:cNvSpPr>
            <a:spLocks noGrp="1"/>
          </p:cNvSpPr>
          <p:nvPr>
            <p:ph type="sldNum" sz="quarter" idx="12"/>
          </p:nvPr>
        </p:nvSpPr>
        <p:spPr>
          <a:xfrm>
            <a:off x="5638800" y="6324600"/>
            <a:ext cx="914400" cy="365125"/>
          </a:xfrm>
        </p:spPr>
        <p:txBody>
          <a:bodyPr/>
          <a:lstStyle/>
          <a:p>
            <a:fld id="{CDFF2B2A-FB37-4B84-A5B7-C17FBE495EB2}" type="slidenum">
              <a:rPr lang="en-US" smtClean="0"/>
              <a:pPr/>
              <a:t>27</a:t>
            </a:fld>
            <a:endParaRPr lang="en-US"/>
          </a:p>
        </p:txBody>
      </p:sp>
    </p:spTree>
    <p:extLst>
      <p:ext uri="{BB962C8B-B14F-4D97-AF65-F5344CB8AC3E}">
        <p14:creationId xmlns:p14="http://schemas.microsoft.com/office/powerpoint/2010/main" val="3718760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Restructuring of City Departments (continued)</a:t>
            </a:r>
            <a:endParaRPr lang="en-US" dirty="0"/>
          </a:p>
        </p:txBody>
      </p:sp>
      <p:sp>
        <p:nvSpPr>
          <p:cNvPr id="3" name="Content Placeholder 2"/>
          <p:cNvSpPr>
            <a:spLocks noGrp="1"/>
          </p:cNvSpPr>
          <p:nvPr>
            <p:ph sz="half" idx="1"/>
          </p:nvPr>
        </p:nvSpPr>
        <p:spPr/>
        <p:txBody>
          <a:bodyPr>
            <a:normAutofit/>
          </a:bodyPr>
          <a:lstStyle/>
          <a:p>
            <a:pPr marL="0" indent="0">
              <a:buNone/>
            </a:pPr>
            <a:endParaRPr lang="en-US" sz="3600" dirty="0" smtClean="0"/>
          </a:p>
          <a:p>
            <a:pPr marL="0" indent="0">
              <a:buNone/>
            </a:pPr>
            <a:endParaRPr lang="en-US" sz="3600" dirty="0" smtClean="0"/>
          </a:p>
          <a:p>
            <a:endParaRPr lang="en-US" dirty="0"/>
          </a:p>
        </p:txBody>
      </p:sp>
      <p:sp>
        <p:nvSpPr>
          <p:cNvPr id="4" name="Slide Number Placeholder 3"/>
          <p:cNvSpPr>
            <a:spLocks noGrp="1"/>
          </p:cNvSpPr>
          <p:nvPr>
            <p:ph type="sldNum" sz="quarter" idx="12"/>
          </p:nvPr>
        </p:nvSpPr>
        <p:spPr>
          <a:xfrm>
            <a:off x="5994400" y="6345035"/>
            <a:ext cx="914400" cy="365125"/>
          </a:xfrm>
        </p:spPr>
        <p:txBody>
          <a:bodyPr/>
          <a:lstStyle/>
          <a:p>
            <a:fld id="{CDFF2B2A-FB37-4B84-A5B7-C17FBE495EB2}" type="slidenum">
              <a:rPr lang="en-US" smtClean="0"/>
              <a:pPr/>
              <a:t>28</a:t>
            </a:fld>
            <a:endParaRPr lang="en-US"/>
          </a:p>
        </p:txBody>
      </p:sp>
      <p:sp>
        <p:nvSpPr>
          <p:cNvPr id="6" name="Content Placeholder 2"/>
          <p:cNvSpPr txBox="1">
            <a:spLocks/>
          </p:cNvSpPr>
          <p:nvPr/>
        </p:nvSpPr>
        <p:spPr>
          <a:xfrm>
            <a:off x="228600" y="1447800"/>
            <a:ext cx="5765800" cy="5040924"/>
          </a:xfrm>
          <a:prstGeom prst="rect">
            <a:avLst/>
          </a:prstGeom>
        </p:spPr>
        <p:txBody>
          <a:bodyPr>
            <a:normAutofit lnSpcReduction="10000"/>
          </a:bodyPr>
          <a:lstStyle>
            <a:lvl1pPr marL="342900" indent="-342900" algn="l" defTabSz="914400" rtl="0" eaLnBrk="1" latinLnBrk="0" hangingPunct="1">
              <a:spcBef>
                <a:spcPct val="20000"/>
              </a:spcBef>
              <a:buClr>
                <a:srgbClr val="0F7CA7"/>
              </a:buClr>
              <a:buSzPct val="12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56AC49"/>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EE8E00"/>
              </a:buClr>
              <a:buSzPct val="90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Font typeface="Wingdings" pitchFamily="2" charset="2"/>
              <a:buNone/>
            </a:pPr>
            <a:r>
              <a:rPr lang="en-US" sz="3200" dirty="0" smtClean="0">
                <a:latin typeface="Times New Roman" panose="02020603050405020304" pitchFamily="18" charset="0"/>
                <a:cs typeface="Times New Roman" panose="02020603050405020304" pitchFamily="18" charset="0"/>
              </a:rPr>
              <a:t>Deputy City Manager</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City Clerk’s Office</a:t>
            </a:r>
          </a:p>
          <a:p>
            <a:r>
              <a:rPr lang="en-US" dirty="0" smtClean="0">
                <a:latin typeface="Times New Roman" panose="02020603050405020304" pitchFamily="18" charset="0"/>
                <a:cs typeface="Times New Roman" panose="02020603050405020304" pitchFamily="18" charset="0"/>
              </a:rPr>
              <a:t>Development Services</a:t>
            </a:r>
          </a:p>
          <a:p>
            <a:r>
              <a:rPr lang="en-US" dirty="0" smtClean="0">
                <a:latin typeface="Times New Roman" panose="02020603050405020304" pitchFamily="18" charset="0"/>
                <a:cs typeface="Times New Roman" panose="02020603050405020304" pitchFamily="18" charset="0"/>
              </a:rPr>
              <a:t>Fire</a:t>
            </a:r>
          </a:p>
          <a:p>
            <a:r>
              <a:rPr lang="en-US" dirty="0" smtClean="0">
                <a:latin typeface="Times New Roman" panose="02020603050405020304" pitchFamily="18" charset="0"/>
                <a:cs typeface="Times New Roman" panose="02020603050405020304" pitchFamily="18" charset="0"/>
              </a:rPr>
              <a:t>Human Resources</a:t>
            </a:r>
          </a:p>
          <a:p>
            <a:r>
              <a:rPr lang="en-US" dirty="0" smtClean="0">
                <a:latin typeface="Times New Roman" panose="02020603050405020304" pitchFamily="18" charset="0"/>
                <a:cs typeface="Times New Roman" panose="02020603050405020304" pitchFamily="18" charset="0"/>
              </a:rPr>
              <a:t>Police</a:t>
            </a:r>
            <a:endParaRPr lang="en-US" dirty="0">
              <a:latin typeface="Times New Roman" panose="02020603050405020304" pitchFamily="18" charset="0"/>
              <a:cs typeface="Times New Roman" panose="02020603050405020304" pitchFamily="18" charset="0"/>
            </a:endParaRPr>
          </a:p>
          <a:p>
            <a:pPr marL="457200" lvl="1" indent="0">
              <a:buFont typeface="Wingdings" pitchFamily="2" charset="2"/>
              <a:buNone/>
            </a:pPr>
            <a:endParaRPr lang="en-US" sz="32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Note:  Actual distribution of departments may change</a:t>
            </a:r>
          </a:p>
          <a:p>
            <a:pPr lvl="1"/>
            <a:endParaRPr lang="en-US" sz="3200" dirty="0">
              <a:latin typeface="Times New Roman" panose="02020603050405020304" pitchFamily="18" charset="0"/>
              <a:cs typeface="Times New Roman" panose="02020603050405020304" pitchFamily="18" charset="0"/>
            </a:endParaRPr>
          </a:p>
        </p:txBody>
      </p:sp>
      <p:sp>
        <p:nvSpPr>
          <p:cNvPr id="7" name="Content Placeholder 4"/>
          <p:cNvSpPr>
            <a:spLocks noGrp="1"/>
          </p:cNvSpPr>
          <p:nvPr>
            <p:ph sz="half" idx="2"/>
          </p:nvPr>
        </p:nvSpPr>
        <p:spPr>
          <a:xfrm>
            <a:off x="6096000" y="1371600"/>
            <a:ext cx="5486400" cy="4572001"/>
          </a:xfrm>
        </p:spPr>
        <p:txBody>
          <a:bodyPr>
            <a:noAutofit/>
          </a:bodyPr>
          <a:lstStyle/>
          <a:p>
            <a:pPr marL="0" indent="0" algn="ctr">
              <a:spcBef>
                <a:spcPts val="0"/>
              </a:spcBef>
              <a:buNone/>
            </a:pPr>
            <a:r>
              <a:rPr lang="en-US" sz="3200" dirty="0" smtClean="0">
                <a:latin typeface="Times New Roman" panose="02020603050405020304" pitchFamily="18" charset="0"/>
                <a:cs typeface="Times New Roman" panose="02020603050405020304" pitchFamily="18" charset="0"/>
              </a:rPr>
              <a:t>Deputy City Manager/</a:t>
            </a:r>
          </a:p>
          <a:p>
            <a:pPr marL="0" indent="0" algn="ctr">
              <a:spcBef>
                <a:spcPts val="0"/>
              </a:spcBef>
              <a:buNone/>
            </a:pPr>
            <a:r>
              <a:rPr lang="en-US" sz="3200" dirty="0" smtClean="0">
                <a:latin typeface="Times New Roman" panose="02020603050405020304" pitchFamily="18" charset="0"/>
                <a:cs typeface="Times New Roman" panose="02020603050405020304" pitchFamily="18" charset="0"/>
              </a:rPr>
              <a:t>Finance Director</a:t>
            </a:r>
          </a:p>
          <a:p>
            <a:pPr>
              <a:spcBef>
                <a:spcPts val="2400"/>
              </a:spcBef>
            </a:pPr>
            <a:r>
              <a:rPr lang="en-US" sz="3200" dirty="0" smtClean="0">
                <a:latin typeface="Times New Roman" panose="02020603050405020304" pitchFamily="18" charset="0"/>
                <a:cs typeface="Times New Roman" panose="02020603050405020304" pitchFamily="18" charset="0"/>
              </a:rPr>
              <a:t>Community Services</a:t>
            </a:r>
          </a:p>
          <a:p>
            <a:r>
              <a:rPr lang="en-US" sz="3200" dirty="0" smtClean="0">
                <a:latin typeface="Times New Roman" panose="02020603050405020304" pitchFamily="18" charset="0"/>
                <a:cs typeface="Times New Roman" panose="02020603050405020304" pitchFamily="18" charset="0"/>
              </a:rPr>
              <a:t>Finance</a:t>
            </a:r>
          </a:p>
          <a:p>
            <a:r>
              <a:rPr lang="en-US" sz="3200" dirty="0" smtClean="0">
                <a:latin typeface="Times New Roman" panose="02020603050405020304" pitchFamily="18" charset="0"/>
                <a:cs typeface="Times New Roman" panose="02020603050405020304" pitchFamily="18" charset="0"/>
              </a:rPr>
              <a:t>Information Technology</a:t>
            </a:r>
          </a:p>
          <a:p>
            <a:r>
              <a:rPr lang="en-US" sz="3200" dirty="0" smtClean="0">
                <a:latin typeface="Times New Roman" panose="02020603050405020304" pitchFamily="18" charset="0"/>
                <a:cs typeface="Times New Roman" panose="02020603050405020304" pitchFamily="18" charset="0"/>
              </a:rPr>
              <a:t>Public Works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989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Restructuring of City Departments (continued)</a:t>
            </a:r>
            <a:endParaRPr lang="en-US" dirty="0"/>
          </a:p>
        </p:txBody>
      </p:sp>
      <p:sp>
        <p:nvSpPr>
          <p:cNvPr id="3" name="Content Placeholder 2"/>
          <p:cNvSpPr>
            <a:spLocks noGrp="1"/>
          </p:cNvSpPr>
          <p:nvPr>
            <p:ph idx="1"/>
          </p:nvPr>
        </p:nvSpPr>
        <p:spPr>
          <a:xfrm>
            <a:off x="228600" y="1295400"/>
            <a:ext cx="11734800" cy="4648201"/>
          </a:xfrm>
        </p:spPr>
        <p:txBody>
          <a:bodyPr>
            <a:normAutofit/>
          </a:bodyPr>
          <a:lstStyle/>
          <a:p>
            <a:endParaRPr lang="en-US" sz="3600" dirty="0" smtClean="0"/>
          </a:p>
          <a:p>
            <a:r>
              <a:rPr lang="en-US" sz="3600" dirty="0" smtClean="0"/>
              <a:t>Community Services Department</a:t>
            </a:r>
            <a:endParaRPr lang="en-US" sz="3600" dirty="0"/>
          </a:p>
          <a:p>
            <a:pPr lvl="1"/>
            <a:r>
              <a:rPr lang="en-US" sz="3600" dirty="0" smtClean="0"/>
              <a:t>Merger of Recreation &amp; Parks and Library </a:t>
            </a:r>
          </a:p>
          <a:p>
            <a:pPr lvl="1"/>
            <a:r>
              <a:rPr lang="en-US" sz="3600" dirty="0" smtClean="0"/>
              <a:t>Reorganization within the Library</a:t>
            </a:r>
          </a:p>
          <a:p>
            <a:pPr marL="0" indent="0">
              <a:buNone/>
            </a:pPr>
            <a:endParaRPr lang="en-US" sz="3600" dirty="0" smtClean="0"/>
          </a:p>
          <a:p>
            <a:endParaRPr lang="en-US" dirty="0"/>
          </a:p>
        </p:txBody>
      </p:sp>
      <p:sp>
        <p:nvSpPr>
          <p:cNvPr id="4" name="Slide Number Placeholder 3"/>
          <p:cNvSpPr>
            <a:spLocks noGrp="1"/>
          </p:cNvSpPr>
          <p:nvPr>
            <p:ph type="sldNum" sz="quarter" idx="12"/>
          </p:nvPr>
        </p:nvSpPr>
        <p:spPr>
          <a:xfrm>
            <a:off x="5638800" y="6324600"/>
            <a:ext cx="914400" cy="365125"/>
          </a:xfrm>
        </p:spPr>
        <p:txBody>
          <a:bodyPr/>
          <a:lstStyle/>
          <a:p>
            <a:fld id="{CDFF2B2A-FB37-4B84-A5B7-C17FBE495EB2}" type="slidenum">
              <a:rPr lang="en-US" smtClean="0"/>
              <a:pPr/>
              <a:t>29</a:t>
            </a:fld>
            <a:endParaRPr lang="en-US"/>
          </a:p>
        </p:txBody>
      </p:sp>
    </p:spTree>
    <p:extLst>
      <p:ext uri="{BB962C8B-B14F-4D97-AF65-F5344CB8AC3E}">
        <p14:creationId xmlns:p14="http://schemas.microsoft.com/office/powerpoint/2010/main" val="276556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6" cy="620486"/>
          </a:xfrm>
        </p:spPr>
        <p:txBody>
          <a:bodyPr>
            <a:normAutofit/>
          </a:bodyPr>
          <a:lstStyle/>
          <a:p>
            <a:pPr marL="457200" lvl="2" indent="0" algn="ctr" defTabSz="933446">
              <a:lnSpc>
                <a:spcPct val="90000"/>
              </a:lnSpc>
              <a:spcAft>
                <a:spcPts val="500"/>
              </a:spcAft>
              <a:buSzPct val="100000"/>
              <a:buNone/>
              <a:defRPr sz="1800" b="0" i="0" u="none" strike="noStrike" kern="0" cap="none" spc="0" baseline="0">
                <a:solidFill>
                  <a:srgbClr val="000000"/>
                </a:solidFill>
                <a:uFillTx/>
              </a:defRPr>
            </a:pPr>
            <a:r>
              <a:rPr lang="en-US" sz="3600" b="1" dirty="0">
                <a:solidFill>
                  <a:schemeClr val="bg1"/>
                </a:solidFill>
              </a:rPr>
              <a:t>Background Items</a:t>
            </a:r>
          </a:p>
        </p:txBody>
      </p:sp>
      <p:sp>
        <p:nvSpPr>
          <p:cNvPr id="3" name="Content Placeholder 2"/>
          <p:cNvSpPr>
            <a:spLocks noGrp="1"/>
          </p:cNvSpPr>
          <p:nvPr>
            <p:ph idx="1"/>
          </p:nvPr>
        </p:nvSpPr>
        <p:spPr>
          <a:xfrm>
            <a:off x="152400" y="845358"/>
            <a:ext cx="11734803" cy="5355771"/>
          </a:xfrm>
        </p:spPr>
        <p:txBody>
          <a:bodyPr>
            <a:normAutofit/>
          </a:bodyPr>
          <a:lstStyle/>
          <a:p>
            <a:pPr marL="1200150" lvl="2" indent="-742950" defTabSz="933446">
              <a:lnSpc>
                <a:spcPct val="90000"/>
              </a:lnSpc>
              <a:spcAft>
                <a:spcPts val="500"/>
              </a:spcAft>
              <a:buSzPct val="100000"/>
              <a:buFont typeface="+mj-lt"/>
              <a:buAutoNum type="arabicPeriod" startAt="2"/>
              <a:defRPr sz="1800" b="0" i="0" u="none" strike="noStrike" kern="0" cap="none" spc="0" baseline="0">
                <a:solidFill>
                  <a:srgbClr val="000000"/>
                </a:solidFill>
                <a:uFillTx/>
              </a:defRPr>
            </a:pPr>
            <a:endParaRPr lang="en-US" sz="3600" b="1" dirty="0" smtClean="0">
              <a:solidFill>
                <a:schemeClr val="tx1"/>
              </a:solidFill>
            </a:endParaRPr>
          </a:p>
          <a:p>
            <a:pPr marL="914400" lvl="2" indent="-457200" defTabSz="933446">
              <a:lnSpc>
                <a:spcPct val="90000"/>
              </a:lnSpc>
              <a:spcBef>
                <a:spcPts val="600"/>
              </a:spcBef>
              <a:spcAft>
                <a:spcPts val="500"/>
              </a:spcAft>
              <a:buClr>
                <a:schemeClr val="accent1"/>
              </a:buClr>
              <a:buFont typeface="Arial" pitchFamily="34"/>
              <a:buChar char="•"/>
              <a:defRPr sz="1800" b="0" i="0" u="none" strike="noStrike" kern="0" cap="none" spc="0" baseline="0">
                <a:solidFill>
                  <a:srgbClr val="000000"/>
                </a:solidFill>
                <a:uFillTx/>
              </a:defRPr>
            </a:pPr>
            <a:r>
              <a:rPr lang="en-US" sz="4000" dirty="0" smtClean="0">
                <a:solidFill>
                  <a:schemeClr val="tx1"/>
                </a:solidFill>
              </a:rPr>
              <a:t>City Strategic Plan  - </a:t>
            </a:r>
            <a:r>
              <a:rPr lang="en-US" sz="4000" dirty="0" smtClean="0"/>
              <a:t>July 22 Study Session </a:t>
            </a:r>
            <a:r>
              <a:rPr lang="en-US" sz="3800" dirty="0" smtClean="0"/>
              <a:t>Follow-up</a:t>
            </a:r>
            <a:r>
              <a:rPr lang="en-US" sz="4000" dirty="0" smtClean="0">
                <a:solidFill>
                  <a:schemeClr val="tx1"/>
                </a:solidFill>
              </a:rPr>
              <a:t> </a:t>
            </a:r>
          </a:p>
          <a:p>
            <a:pPr marL="914400" lvl="2" indent="-457200" defTabSz="933446">
              <a:lnSpc>
                <a:spcPct val="90000"/>
              </a:lnSpc>
              <a:spcBef>
                <a:spcPts val="600"/>
              </a:spcBef>
              <a:spcAft>
                <a:spcPts val="500"/>
              </a:spcAft>
              <a:buClr>
                <a:schemeClr val="accent1"/>
              </a:buClr>
              <a:buFont typeface="Arial" pitchFamily="34"/>
              <a:buChar char="•"/>
              <a:defRPr sz="1800" b="0" i="0" u="none" strike="noStrike" kern="0" cap="none" spc="0" baseline="0">
                <a:solidFill>
                  <a:srgbClr val="000000"/>
                </a:solidFill>
                <a:uFillTx/>
              </a:defRPr>
            </a:pPr>
            <a:r>
              <a:rPr lang="en-US" sz="4000" dirty="0" smtClean="0">
                <a:solidFill>
                  <a:schemeClr val="tx1"/>
                </a:solidFill>
              </a:rPr>
              <a:t>Update on the Economy</a:t>
            </a:r>
          </a:p>
          <a:p>
            <a:pPr marL="914400" lvl="2" indent="-457200" defTabSz="933446">
              <a:lnSpc>
                <a:spcPct val="90000"/>
              </a:lnSpc>
              <a:spcBef>
                <a:spcPts val="600"/>
              </a:spcBef>
              <a:spcAft>
                <a:spcPts val="500"/>
              </a:spcAft>
              <a:buClr>
                <a:schemeClr val="accent1"/>
              </a:buClr>
              <a:buFont typeface="Arial" pitchFamily="34"/>
              <a:buChar char="•"/>
              <a:defRPr sz="1800" b="0" i="0" u="none" strike="noStrike" kern="0" cap="none" spc="0" baseline="0">
                <a:solidFill>
                  <a:srgbClr val="000000"/>
                </a:solidFill>
                <a:uFillTx/>
              </a:defRPr>
            </a:pPr>
            <a:r>
              <a:rPr lang="en-US" sz="4000" dirty="0" smtClean="0">
                <a:solidFill>
                  <a:schemeClr val="tx1"/>
                </a:solidFill>
              </a:rPr>
              <a:t>FY 2019-20 Budget Update </a:t>
            </a:r>
            <a:endParaRPr lang="en-US" sz="4000" dirty="0">
              <a:solidFill>
                <a:schemeClr val="tx1"/>
              </a:solidFill>
            </a:endParaRPr>
          </a:p>
        </p:txBody>
      </p:sp>
      <p:sp>
        <p:nvSpPr>
          <p:cNvPr id="4" name="Slide Number Placeholder 3"/>
          <p:cNvSpPr>
            <a:spLocks noGrp="1"/>
          </p:cNvSpPr>
          <p:nvPr>
            <p:ph type="sldNum" sz="quarter" idx="4294967295"/>
          </p:nvPr>
        </p:nvSpPr>
        <p:spPr>
          <a:xfrm>
            <a:off x="6248399" y="6367634"/>
            <a:ext cx="304803" cy="365129"/>
          </a:xfrm>
          <a:prstGeom prst="rect">
            <a:avLst/>
          </a:prstGeom>
        </p:spPr>
        <p:txBody>
          <a:bodyPr/>
          <a:lstStyle/>
          <a:p>
            <a:pPr lvl="0"/>
            <a:fld id="{0E07BFEB-1D9E-44F5-B6C9-EB93227DD650}" type="slidenum">
              <a:rPr lang="en-US" smtClean="0"/>
              <a:t>3</a:t>
            </a:fld>
            <a:endParaRPr lang="en-US"/>
          </a:p>
        </p:txBody>
      </p:sp>
    </p:spTree>
    <p:extLst>
      <p:ext uri="{BB962C8B-B14F-4D97-AF65-F5344CB8AC3E}">
        <p14:creationId xmlns:p14="http://schemas.microsoft.com/office/powerpoint/2010/main" val="71015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Restructuring of City Departments (continued)</a:t>
            </a:r>
            <a:endParaRPr lang="en-US" dirty="0"/>
          </a:p>
        </p:txBody>
      </p:sp>
      <p:sp>
        <p:nvSpPr>
          <p:cNvPr id="3" name="Content Placeholder 2"/>
          <p:cNvSpPr>
            <a:spLocks noGrp="1"/>
          </p:cNvSpPr>
          <p:nvPr>
            <p:ph idx="1"/>
          </p:nvPr>
        </p:nvSpPr>
        <p:spPr>
          <a:xfrm>
            <a:off x="228600" y="1295400"/>
            <a:ext cx="11734800" cy="4648201"/>
          </a:xfrm>
        </p:spPr>
        <p:txBody>
          <a:bodyPr>
            <a:normAutofit/>
          </a:bodyPr>
          <a:lstStyle/>
          <a:p>
            <a:endParaRPr lang="en-US" sz="3600" dirty="0" smtClean="0"/>
          </a:p>
          <a:p>
            <a:r>
              <a:rPr lang="en-US" sz="3600" dirty="0" smtClean="0"/>
              <a:t>Development Services Department</a:t>
            </a:r>
          </a:p>
          <a:p>
            <a:pPr lvl="1"/>
            <a:r>
              <a:rPr lang="en-US" sz="3200" dirty="0" smtClean="0"/>
              <a:t>Rename from Planning &amp; Building Safety Department</a:t>
            </a:r>
          </a:p>
          <a:p>
            <a:pPr lvl="1"/>
            <a:r>
              <a:rPr lang="en-US" sz="3200" dirty="0" smtClean="0"/>
              <a:t>Establish a Housing Division</a:t>
            </a:r>
          </a:p>
          <a:p>
            <a:pPr lvl="2"/>
            <a:r>
              <a:rPr lang="en-US" sz="3200" dirty="0" smtClean="0"/>
              <a:t>Affordable Housing</a:t>
            </a:r>
          </a:p>
          <a:p>
            <a:pPr lvl="2"/>
            <a:r>
              <a:rPr lang="en-US" sz="3200" dirty="0" smtClean="0"/>
              <a:t>Senior Housing </a:t>
            </a:r>
          </a:p>
          <a:p>
            <a:pPr lvl="3"/>
            <a:r>
              <a:rPr lang="en-US" sz="2800" dirty="0" smtClean="0"/>
              <a:t>Park Vista Senior Center</a:t>
            </a:r>
          </a:p>
          <a:p>
            <a:pPr marL="0" indent="0">
              <a:buNone/>
            </a:pPr>
            <a:endParaRPr lang="en-US" sz="3600"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a:xfrm>
            <a:off x="5638800" y="6324600"/>
            <a:ext cx="914400" cy="365125"/>
          </a:xfrm>
        </p:spPr>
        <p:txBody>
          <a:bodyPr/>
          <a:lstStyle/>
          <a:p>
            <a:fld id="{CDFF2B2A-FB37-4B84-A5B7-C17FBE495EB2}" type="slidenum">
              <a:rPr lang="en-US" smtClean="0"/>
              <a:pPr/>
              <a:t>30</a:t>
            </a:fld>
            <a:endParaRPr lang="en-US"/>
          </a:p>
        </p:txBody>
      </p:sp>
    </p:spTree>
    <p:extLst>
      <p:ext uri="{BB962C8B-B14F-4D97-AF65-F5344CB8AC3E}">
        <p14:creationId xmlns:p14="http://schemas.microsoft.com/office/powerpoint/2010/main" val="1649132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Restructuring of City Departments</a:t>
            </a:r>
            <a:endParaRPr lang="en-US" dirty="0"/>
          </a:p>
        </p:txBody>
      </p:sp>
      <p:sp>
        <p:nvSpPr>
          <p:cNvPr id="3" name="Content Placeholder 2"/>
          <p:cNvSpPr>
            <a:spLocks noGrp="1"/>
          </p:cNvSpPr>
          <p:nvPr>
            <p:ph idx="1"/>
          </p:nvPr>
        </p:nvSpPr>
        <p:spPr>
          <a:xfrm>
            <a:off x="228600" y="1295400"/>
            <a:ext cx="11734800" cy="5105400"/>
          </a:xfrm>
        </p:spPr>
        <p:txBody>
          <a:bodyPr>
            <a:normAutofit/>
          </a:bodyPr>
          <a:lstStyle/>
          <a:p>
            <a:endParaRPr lang="en-US" sz="3600" dirty="0" smtClean="0"/>
          </a:p>
          <a:p>
            <a:r>
              <a:rPr lang="en-US" dirty="0" smtClean="0">
                <a:latin typeface="Times New Roman" panose="02020603050405020304" pitchFamily="18" charset="0"/>
                <a:cs typeface="Times New Roman" panose="02020603050405020304" pitchFamily="18" charset="0"/>
              </a:rPr>
              <a:t>Finance Department</a:t>
            </a:r>
          </a:p>
          <a:p>
            <a:pPr lvl="1"/>
            <a:r>
              <a:rPr lang="en-US" sz="3200" dirty="0" smtClean="0">
                <a:latin typeface="Times New Roman" panose="02020603050405020304" pitchFamily="18" charset="0"/>
                <a:cs typeface="Times New Roman" panose="02020603050405020304" pitchFamily="18" charset="0"/>
              </a:rPr>
              <a:t>Inclusion </a:t>
            </a:r>
            <a:r>
              <a:rPr lang="en-US" sz="3200" dirty="0" smtClean="0">
                <a:latin typeface="Times New Roman" panose="02020603050405020304" pitchFamily="18" charset="0"/>
                <a:cs typeface="Times New Roman" panose="02020603050405020304" pitchFamily="18" charset="0"/>
              </a:rPr>
              <a:t>of City Treasurer’s </a:t>
            </a:r>
            <a:r>
              <a:rPr lang="en-US" sz="3200" dirty="0" smtClean="0">
                <a:latin typeface="Times New Roman" panose="02020603050405020304" pitchFamily="18" charset="0"/>
                <a:cs typeface="Times New Roman" panose="02020603050405020304" pitchFamily="18" charset="0"/>
              </a:rPr>
              <a:t>Office </a:t>
            </a:r>
          </a:p>
          <a:p>
            <a:pPr lvl="2"/>
            <a:r>
              <a:rPr lang="en-US" sz="3200" dirty="0" smtClean="0">
                <a:latin typeface="Times New Roman" panose="02020603050405020304" pitchFamily="18" charset="0"/>
                <a:cs typeface="Times New Roman" panose="02020603050405020304" pitchFamily="18" charset="0"/>
              </a:rPr>
              <a:t>Operational efficiencies</a:t>
            </a:r>
            <a:endParaRPr lang="en-US" sz="3200" dirty="0" smtClean="0">
              <a:latin typeface="Times New Roman" panose="02020603050405020304" pitchFamily="18" charset="0"/>
              <a:cs typeface="Times New Roman" panose="02020603050405020304" pitchFamily="18" charset="0"/>
            </a:endParaRPr>
          </a:p>
          <a:p>
            <a:pPr lvl="1"/>
            <a:r>
              <a:rPr lang="en-US" sz="3200" dirty="0" smtClean="0">
                <a:latin typeface="Times New Roman" panose="02020603050405020304" pitchFamily="18" charset="0"/>
                <a:cs typeface="Times New Roman" panose="02020603050405020304" pitchFamily="18" charset="0"/>
              </a:rPr>
              <a:t>Consolidation of Risk Management function</a:t>
            </a:r>
          </a:p>
          <a:p>
            <a:pPr lvl="2"/>
            <a:r>
              <a:rPr lang="en-US" sz="3200" dirty="0" smtClean="0">
                <a:latin typeface="Times New Roman" panose="02020603050405020304" pitchFamily="18" charset="0"/>
                <a:cs typeface="Times New Roman" panose="02020603050405020304" pitchFamily="18" charset="0"/>
              </a:rPr>
              <a:t>New Risk Manager position</a:t>
            </a:r>
          </a:p>
          <a:p>
            <a:pPr lvl="2"/>
            <a:r>
              <a:rPr lang="en-US" sz="3200" dirty="0" smtClean="0">
                <a:latin typeface="Times New Roman" panose="02020603050405020304" pitchFamily="18" charset="0"/>
                <a:cs typeface="Times New Roman" panose="02020603050405020304" pitchFamily="18" charset="0"/>
              </a:rPr>
              <a:t>Workers’ Compensation Fund (75%) </a:t>
            </a:r>
          </a:p>
          <a:p>
            <a:pPr lvl="2"/>
            <a:r>
              <a:rPr lang="en-US" sz="3200" dirty="0" smtClean="0">
                <a:latin typeface="Times New Roman" panose="02020603050405020304" pitchFamily="18" charset="0"/>
                <a:cs typeface="Times New Roman" panose="02020603050405020304" pitchFamily="18" charset="0"/>
              </a:rPr>
              <a:t>General Liability Fund (25%)</a:t>
            </a:r>
          </a:p>
          <a:p>
            <a:pPr marL="0" indent="0">
              <a:buNone/>
            </a:pPr>
            <a:endParaRPr lang="en-US" sz="3600"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a:xfrm>
            <a:off x="5638800" y="6400800"/>
            <a:ext cx="914400" cy="365125"/>
          </a:xfrm>
        </p:spPr>
        <p:txBody>
          <a:bodyPr/>
          <a:lstStyle/>
          <a:p>
            <a:fld id="{CDFF2B2A-FB37-4B84-A5B7-C17FBE495EB2}" type="slidenum">
              <a:rPr lang="en-US" smtClean="0"/>
              <a:pPr/>
              <a:t>31</a:t>
            </a:fld>
            <a:endParaRPr lang="en-US"/>
          </a:p>
        </p:txBody>
      </p:sp>
    </p:spTree>
    <p:extLst>
      <p:ext uri="{BB962C8B-B14F-4D97-AF65-F5344CB8AC3E}">
        <p14:creationId xmlns:p14="http://schemas.microsoft.com/office/powerpoint/2010/main" val="2105752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Restructuring of City Departments (continued)</a:t>
            </a:r>
            <a:endParaRPr lang="en-US" dirty="0"/>
          </a:p>
        </p:txBody>
      </p:sp>
      <p:sp>
        <p:nvSpPr>
          <p:cNvPr id="3" name="Content Placeholder 2"/>
          <p:cNvSpPr>
            <a:spLocks noGrp="1"/>
          </p:cNvSpPr>
          <p:nvPr>
            <p:ph idx="1"/>
          </p:nvPr>
        </p:nvSpPr>
        <p:spPr>
          <a:xfrm>
            <a:off x="228600" y="1295400"/>
            <a:ext cx="11734800" cy="4648201"/>
          </a:xfrm>
        </p:spPr>
        <p:txBody>
          <a:bodyPr>
            <a:normAutofit/>
          </a:bodyPr>
          <a:lstStyle/>
          <a:p>
            <a:endParaRPr lang="en-US" sz="3600" dirty="0" smtClean="0"/>
          </a:p>
          <a:p>
            <a:r>
              <a:rPr lang="en-US" sz="3600" dirty="0" smtClean="0"/>
              <a:t>Information Technology Services Department</a:t>
            </a:r>
          </a:p>
          <a:p>
            <a:pPr lvl="1"/>
            <a:r>
              <a:rPr lang="en-US" sz="3200" dirty="0" smtClean="0"/>
              <a:t>Rename from Information Services Department </a:t>
            </a:r>
          </a:p>
          <a:p>
            <a:pPr marL="0" indent="0">
              <a:buNone/>
            </a:pPr>
            <a:endParaRPr lang="en-US" dirty="0" smtClean="0"/>
          </a:p>
          <a:p>
            <a:endParaRPr lang="en-US" dirty="0"/>
          </a:p>
        </p:txBody>
      </p:sp>
      <p:sp>
        <p:nvSpPr>
          <p:cNvPr id="4" name="Slide Number Placeholder 3"/>
          <p:cNvSpPr>
            <a:spLocks noGrp="1"/>
          </p:cNvSpPr>
          <p:nvPr>
            <p:ph type="sldNum" sz="quarter" idx="12"/>
          </p:nvPr>
        </p:nvSpPr>
        <p:spPr>
          <a:xfrm>
            <a:off x="5638800" y="6324600"/>
            <a:ext cx="914400" cy="365125"/>
          </a:xfrm>
        </p:spPr>
        <p:txBody>
          <a:bodyPr/>
          <a:lstStyle/>
          <a:p>
            <a:fld id="{CDFF2B2A-FB37-4B84-A5B7-C17FBE495EB2}" type="slidenum">
              <a:rPr lang="en-US" smtClean="0"/>
              <a:pPr/>
              <a:t>32</a:t>
            </a:fld>
            <a:endParaRPr lang="en-US"/>
          </a:p>
        </p:txBody>
      </p:sp>
    </p:spTree>
    <p:extLst>
      <p:ext uri="{BB962C8B-B14F-4D97-AF65-F5344CB8AC3E}">
        <p14:creationId xmlns:p14="http://schemas.microsoft.com/office/powerpoint/2010/main" val="2758474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Restructuring of City Departments (continued)</a:t>
            </a:r>
            <a:endParaRPr lang="en-US" dirty="0"/>
          </a:p>
        </p:txBody>
      </p:sp>
      <p:sp>
        <p:nvSpPr>
          <p:cNvPr id="3" name="Content Placeholder 2"/>
          <p:cNvSpPr>
            <a:spLocks noGrp="1"/>
          </p:cNvSpPr>
          <p:nvPr>
            <p:ph idx="1"/>
          </p:nvPr>
        </p:nvSpPr>
        <p:spPr>
          <a:xfrm>
            <a:off x="228600" y="1295400"/>
            <a:ext cx="11734800" cy="4648201"/>
          </a:xfrm>
        </p:spPr>
        <p:txBody>
          <a:bodyPr>
            <a:normAutofit/>
          </a:bodyPr>
          <a:lstStyle/>
          <a:p>
            <a:endParaRPr lang="en-US" sz="3600" dirty="0" smtClean="0"/>
          </a:p>
          <a:p>
            <a:r>
              <a:rPr lang="en-US" sz="3600" dirty="0"/>
              <a:t>Public </a:t>
            </a:r>
            <a:r>
              <a:rPr lang="en-US" sz="3600" dirty="0" smtClean="0"/>
              <a:t>Works </a:t>
            </a:r>
            <a:r>
              <a:rPr lang="en-US" sz="3600" dirty="0"/>
              <a:t>Department</a:t>
            </a:r>
          </a:p>
          <a:p>
            <a:pPr lvl="1"/>
            <a:r>
              <a:rPr lang="en-US" sz="3600" dirty="0"/>
              <a:t>Include </a:t>
            </a:r>
            <a:r>
              <a:rPr lang="en-US" sz="3600" dirty="0" smtClean="0"/>
              <a:t>Parks/Landscaping </a:t>
            </a:r>
            <a:r>
              <a:rPr lang="en-US" sz="3600" dirty="0"/>
              <a:t>Maintenance Services</a:t>
            </a:r>
          </a:p>
          <a:p>
            <a:pPr marL="0" indent="0">
              <a:buNone/>
            </a:pPr>
            <a:endParaRPr lang="en-US" dirty="0" smtClean="0"/>
          </a:p>
          <a:p>
            <a:endParaRPr lang="en-US" dirty="0"/>
          </a:p>
        </p:txBody>
      </p:sp>
      <p:sp>
        <p:nvSpPr>
          <p:cNvPr id="4" name="Slide Number Placeholder 3"/>
          <p:cNvSpPr>
            <a:spLocks noGrp="1"/>
          </p:cNvSpPr>
          <p:nvPr>
            <p:ph type="sldNum" sz="quarter" idx="12"/>
          </p:nvPr>
        </p:nvSpPr>
        <p:spPr>
          <a:xfrm>
            <a:off x="5638800" y="6324600"/>
            <a:ext cx="914400" cy="365125"/>
          </a:xfrm>
        </p:spPr>
        <p:txBody>
          <a:bodyPr/>
          <a:lstStyle/>
          <a:p>
            <a:fld id="{CDFF2B2A-FB37-4B84-A5B7-C17FBE495EB2}" type="slidenum">
              <a:rPr lang="en-US" smtClean="0"/>
              <a:pPr/>
              <a:t>33</a:t>
            </a:fld>
            <a:endParaRPr lang="en-US" dirty="0"/>
          </a:p>
        </p:txBody>
      </p:sp>
    </p:spTree>
    <p:extLst>
      <p:ext uri="{BB962C8B-B14F-4D97-AF65-F5344CB8AC3E}">
        <p14:creationId xmlns:p14="http://schemas.microsoft.com/office/powerpoint/2010/main" val="3362342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2020-2021 Budget Scenario Two</a:t>
            </a:r>
            <a:endParaRPr lang="en-US" dirty="0"/>
          </a:p>
        </p:txBody>
      </p:sp>
      <p:sp>
        <p:nvSpPr>
          <p:cNvPr id="3" name="Content Placeholder 2"/>
          <p:cNvSpPr>
            <a:spLocks noGrp="1"/>
          </p:cNvSpPr>
          <p:nvPr>
            <p:ph idx="1"/>
          </p:nvPr>
        </p:nvSpPr>
        <p:spPr>
          <a:xfrm>
            <a:off x="457200" y="1295400"/>
            <a:ext cx="11658600" cy="4648201"/>
          </a:xfrm>
        </p:spPr>
        <p:txBody>
          <a:bodyPr>
            <a:normAutofit/>
          </a:bodyPr>
          <a:lstStyle/>
          <a:p>
            <a:endParaRPr lang="en-US" sz="3600" dirty="0" smtClean="0"/>
          </a:p>
          <a:p>
            <a:pPr marL="0" indent="0" algn="ctr">
              <a:buNone/>
            </a:pPr>
            <a:r>
              <a:rPr lang="en-US" sz="2800" b="1" u="sng" dirty="0"/>
              <a:t>Scenario </a:t>
            </a:r>
            <a:r>
              <a:rPr lang="en-US" sz="2800" b="1" u="sng" dirty="0" smtClean="0"/>
              <a:t>Two </a:t>
            </a:r>
            <a:r>
              <a:rPr lang="en-US" sz="2800" b="1" u="sng" dirty="0"/>
              <a:t>– as presented to City Council on May 5, 2020</a:t>
            </a:r>
          </a:p>
          <a:p>
            <a:pPr lvl="0"/>
            <a:r>
              <a:rPr lang="en-US" sz="2800" b="1" dirty="0">
                <a:solidFill>
                  <a:schemeClr val="tx2"/>
                </a:solidFill>
              </a:rPr>
              <a:t>Virus peaks in </a:t>
            </a:r>
            <a:r>
              <a:rPr lang="en-US" sz="2800" b="1" dirty="0" smtClean="0">
                <a:solidFill>
                  <a:schemeClr val="tx2"/>
                </a:solidFill>
              </a:rPr>
              <a:t>August 2020 </a:t>
            </a:r>
            <a:r>
              <a:rPr lang="en-US" sz="2800" b="1" dirty="0">
                <a:solidFill>
                  <a:schemeClr val="tx2"/>
                </a:solidFill>
              </a:rPr>
              <a:t>&amp; Recovery </a:t>
            </a:r>
            <a:r>
              <a:rPr lang="en-US" sz="2800" b="1" dirty="0" smtClean="0">
                <a:solidFill>
                  <a:schemeClr val="tx2"/>
                </a:solidFill>
              </a:rPr>
              <a:t>starts </a:t>
            </a:r>
            <a:r>
              <a:rPr lang="en-US" sz="2800" b="1" dirty="0">
                <a:solidFill>
                  <a:schemeClr val="tx2"/>
                </a:solidFill>
              </a:rPr>
              <a:t>in </a:t>
            </a:r>
            <a:r>
              <a:rPr lang="en-US" sz="2800" b="1" dirty="0" smtClean="0">
                <a:solidFill>
                  <a:schemeClr val="tx2"/>
                </a:solidFill>
              </a:rPr>
              <a:t>December </a:t>
            </a:r>
            <a:r>
              <a:rPr lang="en-US" sz="2800" b="1" dirty="0">
                <a:solidFill>
                  <a:schemeClr val="tx2"/>
                </a:solidFill>
              </a:rPr>
              <a:t>2020</a:t>
            </a:r>
            <a:endParaRPr lang="en-US" sz="2800" dirty="0">
              <a:solidFill>
                <a:schemeClr val="tx2"/>
              </a:solidFill>
            </a:endParaRPr>
          </a:p>
          <a:p>
            <a:pPr marL="457200" lvl="1" indent="0">
              <a:buNone/>
            </a:pPr>
            <a:r>
              <a:rPr lang="en-US" dirty="0">
                <a:solidFill>
                  <a:schemeClr val="tx2"/>
                </a:solidFill>
              </a:rPr>
              <a:t>General Fund </a:t>
            </a:r>
            <a:r>
              <a:rPr lang="en-US" dirty="0" smtClean="0">
                <a:solidFill>
                  <a:schemeClr val="tx2"/>
                </a:solidFill>
              </a:rPr>
              <a:t>is </a:t>
            </a:r>
            <a:r>
              <a:rPr lang="en-US" dirty="0">
                <a:solidFill>
                  <a:schemeClr val="tx2"/>
                </a:solidFill>
              </a:rPr>
              <a:t>projected to experience a </a:t>
            </a:r>
            <a:r>
              <a:rPr lang="en-US" dirty="0" smtClean="0">
                <a:solidFill>
                  <a:schemeClr val="tx2"/>
                </a:solidFill>
              </a:rPr>
              <a:t>$12 </a:t>
            </a:r>
            <a:r>
              <a:rPr lang="en-US" dirty="0">
                <a:solidFill>
                  <a:schemeClr val="tx2"/>
                </a:solidFill>
              </a:rPr>
              <a:t>million (or </a:t>
            </a:r>
            <a:r>
              <a:rPr lang="en-US" dirty="0" smtClean="0">
                <a:solidFill>
                  <a:schemeClr val="tx2"/>
                </a:solidFill>
              </a:rPr>
              <a:t>15%) </a:t>
            </a:r>
            <a:r>
              <a:rPr lang="en-US" dirty="0">
                <a:solidFill>
                  <a:schemeClr val="tx2"/>
                </a:solidFill>
              </a:rPr>
              <a:t>FY </a:t>
            </a:r>
            <a:r>
              <a:rPr lang="en-US" dirty="0" smtClean="0">
                <a:solidFill>
                  <a:schemeClr val="tx2"/>
                </a:solidFill>
              </a:rPr>
              <a:t>2020-2021 </a:t>
            </a:r>
            <a:r>
              <a:rPr lang="en-US" dirty="0">
                <a:solidFill>
                  <a:schemeClr val="tx2"/>
                </a:solidFill>
              </a:rPr>
              <a:t>revenue </a:t>
            </a:r>
            <a:r>
              <a:rPr lang="en-US" dirty="0" smtClean="0">
                <a:solidFill>
                  <a:schemeClr val="tx2"/>
                </a:solidFill>
              </a:rPr>
              <a:t>reduction.*</a:t>
            </a:r>
          </a:p>
          <a:p>
            <a:pPr marL="457200" lvl="1" indent="0">
              <a:buNone/>
            </a:pPr>
            <a:endParaRPr lang="en-US" dirty="0">
              <a:solidFill>
                <a:schemeClr val="tx2"/>
              </a:solidFill>
            </a:endParaRPr>
          </a:p>
          <a:p>
            <a:pPr marL="457200" lvl="1" indent="0">
              <a:buNone/>
            </a:pPr>
            <a:endParaRPr lang="en-US" dirty="0">
              <a:solidFill>
                <a:schemeClr val="tx2"/>
              </a:solidFill>
            </a:endParaRPr>
          </a:p>
          <a:p>
            <a:pPr marL="57150" indent="0">
              <a:buNone/>
            </a:pPr>
            <a:r>
              <a:rPr lang="en-US" dirty="0" smtClean="0">
                <a:solidFill>
                  <a:schemeClr val="tx2"/>
                </a:solidFill>
              </a:rPr>
              <a:t>*</a:t>
            </a:r>
            <a:r>
              <a:rPr lang="en-US" sz="2800" dirty="0" smtClean="0">
                <a:solidFill>
                  <a:schemeClr val="tx2"/>
                </a:solidFill>
              </a:rPr>
              <a:t>May 5, 2020 Scenario Two anticipated a $15.2 million or 20% reduction  </a:t>
            </a:r>
          </a:p>
          <a:p>
            <a:pPr marL="457200" lvl="1" indent="0">
              <a:buNone/>
            </a:pPr>
            <a:endParaRPr lang="en-US" dirty="0">
              <a:solidFill>
                <a:schemeClr val="tx2"/>
              </a:solidFill>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a:xfrm>
            <a:off x="5638800" y="6324600"/>
            <a:ext cx="914400" cy="365125"/>
          </a:xfrm>
        </p:spPr>
        <p:txBody>
          <a:bodyPr/>
          <a:lstStyle/>
          <a:p>
            <a:fld id="{CDFF2B2A-FB37-4B84-A5B7-C17FBE495EB2}" type="slidenum">
              <a:rPr lang="en-US" smtClean="0"/>
              <a:pPr/>
              <a:t>34</a:t>
            </a:fld>
            <a:endParaRPr lang="en-US"/>
          </a:p>
        </p:txBody>
      </p:sp>
    </p:spTree>
    <p:extLst>
      <p:ext uri="{BB962C8B-B14F-4D97-AF65-F5344CB8AC3E}">
        <p14:creationId xmlns:p14="http://schemas.microsoft.com/office/powerpoint/2010/main" val="203547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normAutofit/>
          </a:bodyPr>
          <a:lstStyle/>
          <a:p>
            <a:r>
              <a:rPr lang="en-US" dirty="0" smtClean="0"/>
              <a:t>Estimated FY 2020-2021 Revenues (all Funds)</a:t>
            </a:r>
            <a:endParaRPr lang="en-US" dirty="0"/>
          </a:p>
        </p:txBody>
      </p:sp>
      <p:sp>
        <p:nvSpPr>
          <p:cNvPr id="4" name="Slide Number Placeholder 3"/>
          <p:cNvSpPr>
            <a:spLocks noGrp="1"/>
          </p:cNvSpPr>
          <p:nvPr>
            <p:ph type="sldNum" sz="quarter" idx="12"/>
          </p:nvPr>
        </p:nvSpPr>
        <p:spPr>
          <a:xfrm>
            <a:off x="5638800" y="6492875"/>
            <a:ext cx="914400" cy="365125"/>
          </a:xfrm>
        </p:spPr>
        <p:txBody>
          <a:bodyPr/>
          <a:lstStyle/>
          <a:p>
            <a:fld id="{CDFF2B2A-FB37-4B84-A5B7-C17FBE495EB2}" type="slidenum">
              <a:rPr lang="en-US" smtClean="0"/>
              <a:pPr/>
              <a:t>35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99805243"/>
              </p:ext>
            </p:extLst>
          </p:nvPr>
        </p:nvGraphicFramePr>
        <p:xfrm>
          <a:off x="76200" y="762000"/>
          <a:ext cx="11887201" cy="5652073"/>
        </p:xfrm>
        <a:graphic>
          <a:graphicData uri="http://schemas.openxmlformats.org/drawingml/2006/table">
            <a:tbl>
              <a:tblPr firstRow="1" firstCol="1" bandRow="1"/>
              <a:tblGrid>
                <a:gridCol w="638239"/>
                <a:gridCol w="2872075"/>
                <a:gridCol w="2587021"/>
                <a:gridCol w="1556716"/>
                <a:gridCol w="2746646"/>
                <a:gridCol w="1486504"/>
              </a:tblGrid>
              <a:tr h="604129">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No.</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Fund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FY </a:t>
                      </a:r>
                      <a:r>
                        <a:rPr lang="en-US" sz="1800" dirty="0" smtClean="0">
                          <a:solidFill>
                            <a:srgbClr val="000000"/>
                          </a:solidFill>
                          <a:effectLst/>
                          <a:latin typeface="Calibri" panose="020F0502020204030204" pitchFamily="34" charset="0"/>
                          <a:ea typeface="Times New Roman" panose="02020603050405020304" pitchFamily="18" charset="0"/>
                        </a:rPr>
                        <a:t>2019-20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of Total Budget</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FY </a:t>
                      </a:r>
                      <a:r>
                        <a:rPr lang="en-US" sz="1800" dirty="0" smtClean="0">
                          <a:solidFill>
                            <a:srgbClr val="000000"/>
                          </a:solidFill>
                          <a:effectLst/>
                          <a:latin typeface="Calibri" panose="020F0502020204030204" pitchFamily="34" charset="0"/>
                          <a:ea typeface="Times New Roman" panose="02020603050405020304" pitchFamily="18" charset="0"/>
                        </a:rPr>
                        <a:t>2020-21</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rPr>
                        <a:t>% of Total Budget</a:t>
                      </a:r>
                      <a:endParaRPr lang="en-US" sz="18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General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smtClean="0">
                          <a:solidFill>
                            <a:srgbClr val="000000"/>
                          </a:solidFill>
                          <a:effectLst/>
                          <a:latin typeface="Calibri" panose="020F0502020204030204" pitchFamily="34" charset="0"/>
                          <a:ea typeface="Times New Roman" panose="02020603050405020304" pitchFamily="18" charset="0"/>
                        </a:rPr>
                        <a:t>                 $76,710,208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60.9%</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smtClean="0">
                          <a:solidFill>
                            <a:srgbClr val="000000"/>
                          </a:solidFill>
                          <a:effectLst/>
                          <a:latin typeface="Calibri" panose="020F0502020204030204" pitchFamily="34" charset="0"/>
                          <a:ea typeface="Times New Roman" panose="02020603050405020304" pitchFamily="18" charset="0"/>
                        </a:rPr>
                        <a:t>                 $58,328,024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62.2%</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r>
              <a:tr h="332228">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Water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31,281,360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24.8%</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23,417,500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25.0%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35627">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3</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Wastewater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3,886,200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r>
                        <a:rPr lang="en-US" dirty="0" smtClean="0"/>
                        <a:t>                  3.1%</a:t>
                      </a:r>
                      <a:endParaRPr lang="en-US" dirty="0"/>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3,110,000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3.4%</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4</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Worker's Comp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2,975,035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2.4%</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2,258,193</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2.4%</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5</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CIP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2,749,000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2.2%</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1,350,000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1.4%</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6</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Equip. Rep. </a:t>
                      </a:r>
                      <a:r>
                        <a:rPr lang="en-US" sz="1800" dirty="0">
                          <a:solidFill>
                            <a:srgbClr val="000000"/>
                          </a:solidFill>
                          <a:effectLst/>
                          <a:latin typeface="Calibri" panose="020F0502020204030204" pitchFamily="34" charset="0"/>
                          <a:ea typeface="Times New Roman" panose="02020603050405020304" pitchFamily="18" charset="0"/>
                        </a:rPr>
                        <a:t>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2,089,441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1.7%</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1,064,200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1.1%</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7</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General Liability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1,914,179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1.5%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r>
                        <a:rPr lang="en-US" dirty="0" smtClean="0"/>
                        <a:t>                                1,400,000</a:t>
                      </a:r>
                      <a:endParaRPr lang="en-US" dirty="0"/>
                    </a:p>
                  </a:txBody>
                  <a:tcPr marL="68580" marR="68580" marT="0" marB="0" anchor="b">
                    <a:lnL>
                      <a:noFill/>
                    </a:lnL>
                    <a:lnR>
                      <a:noFill/>
                    </a:lnR>
                    <a:lnT>
                      <a:noFill/>
                    </a:lnT>
                    <a:lnB>
                      <a:noFill/>
                    </a:lnB>
                    <a:solidFill>
                      <a:srgbClr val="F2F2F2"/>
                    </a:solidFill>
                  </a:tcPr>
                </a:tc>
                <a:tc>
                  <a:txBody>
                    <a:bodyPr/>
                    <a:lstStyle/>
                    <a:p>
                      <a:r>
                        <a:rPr lang="en-US" dirty="0" smtClean="0"/>
                        <a:t>                 1.5%</a:t>
                      </a:r>
                      <a:endParaRPr lang="en-US" dirty="0"/>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78115">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8</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Transportation Funds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1,595,064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1.3%</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1,228,835</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1.3%</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78115">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9</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Golf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1,450,667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1.2%</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747,500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0.8%</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Other Special </a:t>
                      </a:r>
                      <a:r>
                        <a:rPr lang="en-US" sz="1800" dirty="0" smtClean="0">
                          <a:solidFill>
                            <a:srgbClr val="000000"/>
                          </a:solidFill>
                          <a:effectLst/>
                          <a:latin typeface="Calibri" panose="020F0502020204030204" pitchFamily="34" charset="0"/>
                          <a:ea typeface="Times New Roman" panose="02020603050405020304" pitchFamily="18" charset="0"/>
                        </a:rPr>
                        <a:t>Rev. </a:t>
                      </a:r>
                      <a:r>
                        <a:rPr lang="en-US" sz="1800" dirty="0">
                          <a:solidFill>
                            <a:srgbClr val="000000"/>
                          </a:solidFill>
                          <a:effectLst/>
                          <a:latin typeface="Calibri" panose="020F0502020204030204" pitchFamily="34" charset="0"/>
                          <a:ea typeface="Times New Roman" panose="02020603050405020304" pitchFamily="18" charset="0"/>
                        </a:rPr>
                        <a:t>Funds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512,380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0.4%</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378,500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0.4%</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11</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Federal &amp; State Grants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473,748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r>
                        <a:rPr lang="en-US" dirty="0" smtClean="0"/>
                        <a:t>                  0.3%</a:t>
                      </a:r>
                      <a:endParaRPr lang="en-US" dirty="0"/>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219,000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0.2%</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26702">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12</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Debt Service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183,600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0.1%</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137,000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smtClean="0">
                          <a:solidFill>
                            <a:srgbClr val="000000"/>
                          </a:solidFill>
                          <a:effectLst/>
                          <a:latin typeface="Calibri" panose="020F0502020204030204" pitchFamily="34" charset="0"/>
                          <a:ea typeface="Times New Roman" panose="02020603050405020304" pitchFamily="18" charset="0"/>
                        </a:rPr>
                        <a:t>0.1%</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13</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Public Safety </a:t>
                      </a:r>
                      <a:r>
                        <a:rPr lang="en-US" sz="1800" dirty="0" smtClean="0">
                          <a:solidFill>
                            <a:srgbClr val="000000"/>
                          </a:solidFill>
                          <a:effectLst/>
                          <a:latin typeface="Calibri" panose="020F0502020204030204" pitchFamily="34" charset="0"/>
                          <a:ea typeface="Times New Roman" panose="02020603050405020304" pitchFamily="18" charset="0"/>
                        </a:rPr>
                        <a:t>Sp. Rev. </a:t>
                      </a:r>
                      <a:r>
                        <a:rPr lang="en-US" sz="1800" dirty="0">
                          <a:solidFill>
                            <a:srgbClr val="000000"/>
                          </a:solidFill>
                          <a:effectLst/>
                          <a:latin typeface="Calibri" panose="020F0502020204030204" pitchFamily="34" charset="0"/>
                          <a:ea typeface="Times New Roman" panose="02020603050405020304" pitchFamily="18" charset="0"/>
                        </a:rPr>
                        <a:t>Funds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159,712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0.1%</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162,335</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0.2%</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14</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Senior Housing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2,714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10,000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r>
              <a:tr h="302064">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smtClean="0">
                          <a:solidFill>
                            <a:srgbClr val="000000"/>
                          </a:solidFill>
                          <a:effectLst/>
                          <a:latin typeface="Calibri" panose="020F0502020204030204" pitchFamily="34" charset="0"/>
                          <a:ea typeface="Times New Roman" panose="02020603050405020304" pitchFamily="18" charset="0"/>
                        </a:rPr>
                        <a:t>               $125,983,308</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100.0%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smtClean="0">
                          <a:solidFill>
                            <a:srgbClr val="000000"/>
                          </a:solidFill>
                          <a:effectLst/>
                          <a:latin typeface="Calibri" panose="020F0502020204030204" pitchFamily="34" charset="0"/>
                          <a:ea typeface="Times New Roman" panose="02020603050405020304" pitchFamily="18" charset="0"/>
                        </a:rPr>
                        <a:t>$93,811,087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100.0%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r>
              <a:tr h="276517">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2390482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normAutofit/>
          </a:bodyPr>
          <a:lstStyle/>
          <a:p>
            <a:r>
              <a:rPr lang="en-US" dirty="0" smtClean="0"/>
              <a:t>Proposed FY 2020-2021 Appropriations (all Funds)</a:t>
            </a:r>
            <a:endParaRPr lang="en-US" dirty="0"/>
          </a:p>
        </p:txBody>
      </p:sp>
      <p:sp>
        <p:nvSpPr>
          <p:cNvPr id="4" name="Slide Number Placeholder 3"/>
          <p:cNvSpPr>
            <a:spLocks noGrp="1"/>
          </p:cNvSpPr>
          <p:nvPr>
            <p:ph type="sldNum" sz="quarter" idx="12"/>
          </p:nvPr>
        </p:nvSpPr>
        <p:spPr>
          <a:xfrm>
            <a:off x="5638800" y="6324600"/>
            <a:ext cx="914400" cy="365125"/>
          </a:xfrm>
        </p:spPr>
        <p:txBody>
          <a:bodyPr/>
          <a:lstStyle/>
          <a:p>
            <a:fld id="{CDFF2B2A-FB37-4B84-A5B7-C17FBE495EB2}" type="slidenum">
              <a:rPr lang="en-US" smtClean="0"/>
              <a:pPr/>
              <a:t>36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88499593"/>
              </p:ext>
            </p:extLst>
          </p:nvPr>
        </p:nvGraphicFramePr>
        <p:xfrm>
          <a:off x="76200" y="762000"/>
          <a:ext cx="11647140" cy="5429093"/>
        </p:xfrm>
        <a:graphic>
          <a:graphicData uri="http://schemas.openxmlformats.org/drawingml/2006/table">
            <a:tbl>
              <a:tblPr firstRow="1" firstCol="1" bandRow="1"/>
              <a:tblGrid>
                <a:gridCol w="638239"/>
                <a:gridCol w="2872075"/>
                <a:gridCol w="2280886"/>
                <a:gridCol w="1622790"/>
                <a:gridCol w="2746646"/>
                <a:gridCol w="1486504"/>
              </a:tblGrid>
              <a:tr h="457200">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No.</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Fund Name</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FY </a:t>
                      </a:r>
                      <a:r>
                        <a:rPr lang="en-US" sz="1800" dirty="0" smtClean="0">
                          <a:solidFill>
                            <a:srgbClr val="000000"/>
                          </a:solidFill>
                          <a:effectLst/>
                          <a:latin typeface="Calibri" panose="020F0502020204030204" pitchFamily="34" charset="0"/>
                          <a:ea typeface="Times New Roman" panose="02020603050405020304" pitchFamily="18" charset="0"/>
                        </a:rPr>
                        <a:t>2019-20 Adopted</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of </a:t>
                      </a:r>
                      <a:r>
                        <a:rPr lang="en-US" sz="1800" dirty="0" smtClean="0">
                          <a:solidFill>
                            <a:srgbClr val="000000"/>
                          </a:solidFill>
                          <a:effectLst/>
                          <a:latin typeface="Calibri" panose="020F0502020204030204" pitchFamily="34" charset="0"/>
                          <a:ea typeface="Times New Roman" panose="02020603050405020304" pitchFamily="18" charset="0"/>
                        </a:rPr>
                        <a:t>Total</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FY </a:t>
                      </a:r>
                      <a:r>
                        <a:rPr lang="en-US" sz="1800" dirty="0" smtClean="0">
                          <a:solidFill>
                            <a:srgbClr val="000000"/>
                          </a:solidFill>
                          <a:effectLst/>
                          <a:latin typeface="Calibri" panose="020F0502020204030204" pitchFamily="34" charset="0"/>
                          <a:ea typeface="Times New Roman" panose="02020603050405020304" pitchFamily="18" charset="0"/>
                        </a:rPr>
                        <a:t>2020-21 Proposed</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of Total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General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                 $80,782,540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58.6%</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               $58,128,024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64.5%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r>
              <a:tr h="332228">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Water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29,622,670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21.5%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18,285,000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20.3%</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35627">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3</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Equip. Rep. </a:t>
                      </a:r>
                      <a:r>
                        <a:rPr lang="en-US" sz="1800" dirty="0">
                          <a:solidFill>
                            <a:srgbClr val="000000"/>
                          </a:solidFill>
                          <a:effectLst/>
                          <a:latin typeface="Calibri" panose="020F0502020204030204" pitchFamily="34" charset="0"/>
                          <a:ea typeface="Times New Roman" panose="02020603050405020304" pitchFamily="18" charset="0"/>
                        </a:rPr>
                        <a:t>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7,849,761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rPr>
                        <a:t>5.7%</a:t>
                      </a:r>
                      <a:endParaRPr lang="en-US" sz="18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1,364,000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1.5%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4</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Wastewater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5,235,334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3.8%</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3,110,000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3.5%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5</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Worker's Comp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2,934,272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2.1%</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2,975,000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3.3%</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6</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CIP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2,749,000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2.0%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1,350,000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1.5%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7</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Transportation Funds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2,284,527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1.7%</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1,228,835</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1.4%</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78115">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8</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General Liability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1,783,333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1.3%</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1,900,000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2.1%</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9</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Public Safety </a:t>
                      </a:r>
                      <a:r>
                        <a:rPr lang="en-US" sz="1800" dirty="0" smtClean="0">
                          <a:solidFill>
                            <a:srgbClr val="000000"/>
                          </a:solidFill>
                          <a:effectLst/>
                          <a:latin typeface="Calibri" panose="020F0502020204030204" pitchFamily="34" charset="0"/>
                          <a:ea typeface="Times New Roman" panose="02020603050405020304" pitchFamily="18" charset="0"/>
                        </a:rPr>
                        <a:t>Sp. Rev. </a:t>
                      </a:r>
                      <a:r>
                        <a:rPr lang="en-US" sz="1800" dirty="0">
                          <a:solidFill>
                            <a:srgbClr val="000000"/>
                          </a:solidFill>
                          <a:effectLst/>
                          <a:latin typeface="Calibri" panose="020F0502020204030204" pitchFamily="34" charset="0"/>
                          <a:ea typeface="Times New Roman" panose="02020603050405020304" pitchFamily="18" charset="0"/>
                        </a:rPr>
                        <a:t>Funds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1,661,565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1.2%</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140,750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0.2</a:t>
                      </a:r>
                      <a:r>
                        <a:rPr lang="en-US" sz="1800" dirty="0">
                          <a:solidFill>
                            <a:srgbClr val="000000"/>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Golf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1,417,800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847,500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0.9%</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26702">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11</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Other Special </a:t>
                      </a:r>
                      <a:r>
                        <a:rPr lang="en-US" sz="1800" dirty="0" smtClean="0">
                          <a:solidFill>
                            <a:srgbClr val="000000"/>
                          </a:solidFill>
                          <a:effectLst/>
                          <a:latin typeface="Calibri" panose="020F0502020204030204" pitchFamily="34" charset="0"/>
                          <a:ea typeface="Times New Roman" panose="02020603050405020304" pitchFamily="18" charset="0"/>
                        </a:rPr>
                        <a:t>Rev. </a:t>
                      </a:r>
                      <a:r>
                        <a:rPr lang="en-US" sz="1800" dirty="0">
                          <a:solidFill>
                            <a:srgbClr val="000000"/>
                          </a:solidFill>
                          <a:effectLst/>
                          <a:latin typeface="Calibri" panose="020F0502020204030204" pitchFamily="34" charset="0"/>
                          <a:ea typeface="Times New Roman" panose="02020603050405020304" pitchFamily="18" charset="0"/>
                        </a:rPr>
                        <a:t>Funds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578,806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0.4%</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378,500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0.4%</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12</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Debt Service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545,000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0.4%</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137,000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0.2%</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13</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Solid Waste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230,000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0.2%</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2064">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14</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Senior Housing Fund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74,113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0.1%</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10,000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r>
              <a:tr h="302064">
                <a:tc>
                  <a:txBody>
                    <a:bodyPr/>
                    <a:lstStyle/>
                    <a:p>
                      <a:pPr marL="0" marR="0">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2F2F2"/>
                    </a:solidFill>
                  </a:tcPr>
                </a:tc>
                <a:tc>
                  <a:txBody>
                    <a:bodyPr/>
                    <a:lstStyle/>
                    <a:p>
                      <a:pPr marL="0" marR="0" algn="r">
                        <a:spcBef>
                          <a:spcPts val="0"/>
                        </a:spcBef>
                        <a:spcAft>
                          <a:spcPts val="0"/>
                        </a:spcAft>
                      </a:pPr>
                      <a:r>
                        <a:rPr lang="en-US" sz="1800" dirty="0" smtClean="0">
                          <a:solidFill>
                            <a:srgbClr val="000000"/>
                          </a:solidFill>
                          <a:effectLst/>
                          <a:latin typeface="Calibri" panose="020F0502020204030204" pitchFamily="34" charset="0"/>
                          <a:ea typeface="Times New Roman" panose="02020603050405020304" pitchFamily="18" charset="0"/>
                        </a:rPr>
                        <a:t>              $137,748,721</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100.0%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smtClean="0">
                          <a:solidFill>
                            <a:srgbClr val="000000"/>
                          </a:solidFill>
                          <a:effectLst/>
                          <a:latin typeface="Calibri" panose="020F0502020204030204" pitchFamily="34" charset="0"/>
                          <a:ea typeface="Times New Roman" panose="02020603050405020304" pitchFamily="18" charset="0"/>
                        </a:rPr>
                        <a:t>               $90,073,809</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100.0%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r>
              <a:tr h="276517">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2460371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itle 1"/>
          <p:cNvSpPr>
            <a:spLocks noGrp="1"/>
          </p:cNvSpPr>
          <p:nvPr>
            <p:ph type="title"/>
          </p:nvPr>
        </p:nvSpPr>
        <p:spPr>
          <a:xfrm>
            <a:off x="76200" y="76200"/>
            <a:ext cx="11914717" cy="762000"/>
          </a:xfrm>
        </p:spPr>
        <p:txBody>
          <a:bodyPr>
            <a:noAutofit/>
          </a:bodyPr>
          <a:lstStyle/>
          <a:p>
            <a:pPr algn="ctr">
              <a:defRPr/>
            </a:pPr>
            <a:r>
              <a:rPr lang="en-US" altLang="en-US" sz="3200" b="1" dirty="0" smtClean="0"/>
              <a:t>FY 2020-2021 General Fund Revenues Estimated by Source</a:t>
            </a:r>
            <a:endParaRPr lang="en-US" altLang="en-US" sz="3200" dirty="0" smtClean="0"/>
          </a:p>
        </p:txBody>
      </p:sp>
      <p:sp>
        <p:nvSpPr>
          <p:cNvPr id="26627" name="Slide Number Placeholder 5"/>
          <p:cNvSpPr>
            <a:spLocks noGrp="1"/>
          </p:cNvSpPr>
          <p:nvPr>
            <p:ph type="sldNum" sz="quarter" idx="4294967295"/>
          </p:nvPr>
        </p:nvSpPr>
        <p:spPr bwMode="auto">
          <a:xfrm>
            <a:off x="5791199" y="6400800"/>
            <a:ext cx="484718" cy="365125"/>
          </a:xfrm>
          <a:prstGeom prst="rect">
            <a:avLst/>
          </a:prstGeom>
          <a:noFill/>
          <a:ln>
            <a:miter lim="800000"/>
            <a:headEnd/>
            <a:tailEnd/>
          </a:ln>
        </p:spPr>
        <p:txBody>
          <a:bodyPr/>
          <a:lstStyle/>
          <a:p>
            <a:fld id="{1FB2AB3F-309E-44D4-BF1C-DEE879E3F8EC}" type="slidenum">
              <a:rPr lang="en-US" altLang="en-US"/>
              <a:pPr/>
              <a:t>37</a:t>
            </a:fld>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3958149687"/>
              </p:ext>
            </p:extLst>
          </p:nvPr>
        </p:nvGraphicFramePr>
        <p:xfrm>
          <a:off x="380999" y="981330"/>
          <a:ext cx="11125200" cy="5364480"/>
        </p:xfrm>
        <a:graphic>
          <a:graphicData uri="http://schemas.openxmlformats.org/drawingml/2006/table">
            <a:tbl>
              <a:tblPr firstRow="1" firstCol="1" bandRow="1"/>
              <a:tblGrid>
                <a:gridCol w="1268335"/>
                <a:gridCol w="3488090"/>
                <a:gridCol w="3396976"/>
                <a:gridCol w="2971799"/>
              </a:tblGrid>
              <a:tr h="314999">
                <a:tc>
                  <a:txBody>
                    <a:bodyPr/>
                    <a:lstStyle/>
                    <a:p>
                      <a:pPr marL="0" marR="0" algn="ctr">
                        <a:lnSpc>
                          <a:spcPct val="110000"/>
                        </a:lnSpc>
                        <a:spcBef>
                          <a:spcPts val="0"/>
                        </a:spcBef>
                        <a:spcAft>
                          <a:spcPts val="0"/>
                        </a:spcAft>
                      </a:pPr>
                      <a:r>
                        <a:rPr lang="en-US" sz="20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No.</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0070C0"/>
                    </a:solidFill>
                  </a:tcPr>
                </a:tc>
                <a:tc>
                  <a:txBody>
                    <a:bodyPr/>
                    <a:lstStyle/>
                    <a:p>
                      <a:pPr marL="0" marR="217170" algn="ctr">
                        <a:lnSpc>
                          <a:spcPct val="110000"/>
                        </a:lnSpc>
                        <a:spcBef>
                          <a:spcPts val="0"/>
                        </a:spcBef>
                        <a:spcAft>
                          <a:spcPts val="0"/>
                        </a:spcAft>
                      </a:pPr>
                      <a:r>
                        <a:rPr lang="en-US" sz="200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Source</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US" sz="200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Revenue</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0000"/>
                        </a:lnSpc>
                        <a:spcBef>
                          <a:spcPts val="0"/>
                        </a:spcBef>
                        <a:spcAft>
                          <a:spcPts val="0"/>
                        </a:spcAft>
                      </a:pPr>
                      <a:r>
                        <a:rPr lang="en-US" sz="200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of Total</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0070C0"/>
                    </a:solidFill>
                  </a:tcPr>
                </a:tc>
              </a:tr>
              <a:tr h="314999">
                <a:tc>
                  <a:txBody>
                    <a:bodyPr/>
                    <a:lstStyle/>
                    <a:p>
                      <a:pPr marL="0" marR="0">
                        <a:lnSpc>
                          <a:spcPct val="110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EDEDED"/>
                    </a:solidFill>
                  </a:tcPr>
                </a:tc>
                <a:tc>
                  <a:txBody>
                    <a:bodyPr/>
                    <a:lstStyle/>
                    <a:p>
                      <a:pPr marL="0" marR="0">
                        <a:lnSpc>
                          <a:spcPct val="110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Business License Tax</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DEDED"/>
                    </a:solidFill>
                  </a:tcPr>
                </a:tc>
                <a:tc>
                  <a:txBody>
                    <a:bodyPr/>
                    <a:lstStyle/>
                    <a:p>
                      <a:pPr marL="81280" marR="181610" algn="r">
                        <a:lnSpc>
                          <a:spcPct val="110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$10,489,360</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DEDED"/>
                    </a:solidFill>
                  </a:tcPr>
                </a:tc>
                <a:tc>
                  <a:txBody>
                    <a:bodyPr/>
                    <a:lstStyle/>
                    <a:p>
                      <a:pPr marL="0" marR="167640" algn="r">
                        <a:lnSpc>
                          <a:spcPct val="110000"/>
                        </a:lnSpc>
                        <a:spcBef>
                          <a:spcPts val="0"/>
                        </a:spcBef>
                        <a:spcAft>
                          <a:spcPts val="0"/>
                        </a:spcAft>
                      </a:pP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18%</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DEDED"/>
                    </a:solidFill>
                  </a:tcPr>
                </a:tc>
              </a:tr>
              <a:tr h="314999">
                <a:tc>
                  <a:txBody>
                    <a:bodyPr/>
                    <a:lstStyle/>
                    <a:p>
                      <a:pPr marL="0" marR="0">
                        <a:lnSpc>
                          <a:spcPct val="110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solidFill>
                      <a:srgbClr val="DDEBF7"/>
                    </a:solidFill>
                  </a:tcPr>
                </a:tc>
                <a:tc>
                  <a:txBody>
                    <a:bodyPr/>
                    <a:lstStyle/>
                    <a:p>
                      <a:pPr marL="0" marR="0">
                        <a:lnSpc>
                          <a:spcPct val="110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Property Tax</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c>
                  <a:txBody>
                    <a:bodyPr/>
                    <a:lstStyle/>
                    <a:p>
                      <a:pPr marL="81280" marR="181610" algn="r">
                        <a:lnSpc>
                          <a:spcPct val="110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9,145,025</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c>
                  <a:txBody>
                    <a:bodyPr/>
                    <a:lstStyle/>
                    <a:p>
                      <a:pPr marL="0" marR="167640" algn="r">
                        <a:lnSpc>
                          <a:spcPct val="110000"/>
                        </a:lnSpc>
                        <a:spcBef>
                          <a:spcPts val="0"/>
                        </a:spcBef>
                        <a:spcAft>
                          <a:spcPts val="0"/>
                        </a:spcAft>
                      </a:pP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16%</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r>
              <a:tr h="314999">
                <a:tc>
                  <a:txBody>
                    <a:bodyPr/>
                    <a:lstStyle/>
                    <a:p>
                      <a:pPr marL="0" marR="0">
                        <a:lnSpc>
                          <a:spcPct val="110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nSpc>
                          <a:spcPct val="110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Sales Tax</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c>
                  <a:txBody>
                    <a:bodyPr/>
                    <a:lstStyle/>
                    <a:p>
                      <a:pPr marL="81280" marR="181610" algn="r">
                        <a:lnSpc>
                          <a:spcPct val="110000"/>
                        </a:lnSpc>
                        <a:spcBef>
                          <a:spcPts val="0"/>
                        </a:spcBef>
                        <a:spcAft>
                          <a:spcPts val="0"/>
                        </a:spcAft>
                      </a:pP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8,573,683</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c>
                  <a:txBody>
                    <a:bodyPr/>
                    <a:lstStyle/>
                    <a:p>
                      <a:pPr marL="0" marR="167640" algn="r">
                        <a:lnSpc>
                          <a:spcPct val="110000"/>
                        </a:lnSpc>
                        <a:spcBef>
                          <a:spcPts val="0"/>
                        </a:spcBef>
                        <a:spcAft>
                          <a:spcPts val="0"/>
                        </a:spcAft>
                      </a:pP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14%</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r>
              <a:tr h="314999">
                <a:tc>
                  <a:txBody>
                    <a:bodyPr/>
                    <a:lstStyle/>
                    <a:p>
                      <a:pPr marL="0" marR="0">
                        <a:lnSpc>
                          <a:spcPct val="110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solidFill>
                      <a:srgbClr val="DDEBF7"/>
                    </a:solidFill>
                  </a:tcPr>
                </a:tc>
                <a:tc>
                  <a:txBody>
                    <a:bodyPr/>
                    <a:lstStyle/>
                    <a:p>
                      <a:pPr marL="0" marR="0">
                        <a:lnSpc>
                          <a:spcPct val="110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Transient Occupancy Tax </a:t>
                      </a: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(TOT)</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c>
                  <a:txBody>
                    <a:bodyPr/>
                    <a:lstStyle/>
                    <a:p>
                      <a:pPr marL="81280" marR="181610" algn="r">
                        <a:lnSpc>
                          <a:spcPct val="110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7,524,570</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c>
                  <a:txBody>
                    <a:bodyPr/>
                    <a:lstStyle/>
                    <a:p>
                      <a:pPr marL="0" marR="167640" algn="r">
                        <a:lnSpc>
                          <a:spcPct val="110000"/>
                        </a:lnSpc>
                        <a:spcBef>
                          <a:spcPts val="0"/>
                        </a:spcBef>
                        <a:spcAft>
                          <a:spcPts val="0"/>
                        </a:spcAft>
                      </a:pP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13%</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r>
              <a:tr h="314999">
                <a:tc>
                  <a:txBody>
                    <a:bodyPr/>
                    <a:lstStyle/>
                    <a:p>
                      <a:pPr marL="0" marR="0">
                        <a:lnSpc>
                          <a:spcPct val="110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nSpc>
                          <a:spcPct val="110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Tax Resolution Agreement </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c>
                  <a:txBody>
                    <a:bodyPr/>
                    <a:lstStyle/>
                    <a:p>
                      <a:pPr marL="81280" marR="181610" algn="r">
                        <a:lnSpc>
                          <a:spcPct val="110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6,000,000</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c>
                  <a:txBody>
                    <a:bodyPr/>
                    <a:lstStyle/>
                    <a:p>
                      <a:pPr marL="0" marR="167640" algn="r">
                        <a:lnSpc>
                          <a:spcPct val="110000"/>
                        </a:lnSpc>
                        <a:spcBef>
                          <a:spcPts val="0"/>
                        </a:spcBef>
                        <a:spcAft>
                          <a:spcPts val="0"/>
                        </a:spcAft>
                      </a:pP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10%</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r>
              <a:tr h="314999">
                <a:tc>
                  <a:txBody>
                    <a:bodyPr/>
                    <a:lstStyle/>
                    <a:p>
                      <a:pPr marL="0" marR="0">
                        <a:lnSpc>
                          <a:spcPct val="110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solidFill>
                      <a:srgbClr val="DDEBF7"/>
                    </a:solidFill>
                  </a:tcPr>
                </a:tc>
                <a:tc>
                  <a:txBody>
                    <a:bodyPr/>
                    <a:lstStyle/>
                    <a:p>
                      <a:pPr marL="0" marR="0">
                        <a:lnSpc>
                          <a:spcPct val="110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Utility Users Tax </a:t>
                      </a: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(UUT)</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c>
                  <a:txBody>
                    <a:bodyPr/>
                    <a:lstStyle/>
                    <a:p>
                      <a:pPr marL="81280" marR="181610" algn="r">
                        <a:lnSpc>
                          <a:spcPct val="110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4,494,047</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c>
                  <a:txBody>
                    <a:bodyPr/>
                    <a:lstStyle/>
                    <a:p>
                      <a:pPr marL="0" marR="167640" algn="r">
                        <a:lnSpc>
                          <a:spcPct val="110000"/>
                        </a:lnSpc>
                        <a:spcBef>
                          <a:spcPts val="0"/>
                        </a:spcBef>
                        <a:spcAft>
                          <a:spcPts val="0"/>
                        </a:spcAft>
                      </a:pP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8%</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r>
              <a:tr h="314999">
                <a:tc>
                  <a:txBody>
                    <a:bodyPr/>
                    <a:lstStyle/>
                    <a:p>
                      <a:pPr marL="0" marR="0">
                        <a:lnSpc>
                          <a:spcPct val="110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nSpc>
                          <a:spcPct val="110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Charges for Service</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c>
                  <a:txBody>
                    <a:bodyPr/>
                    <a:lstStyle/>
                    <a:p>
                      <a:pPr marL="81280" marR="181610" algn="r">
                        <a:lnSpc>
                          <a:spcPct val="110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3,415,836</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c>
                  <a:txBody>
                    <a:bodyPr/>
                    <a:lstStyle/>
                    <a:p>
                      <a:pPr marL="0" marR="167640" algn="r">
                        <a:lnSpc>
                          <a:spcPct val="110000"/>
                        </a:lnSpc>
                        <a:spcBef>
                          <a:spcPts val="0"/>
                        </a:spcBef>
                        <a:spcAft>
                          <a:spcPts val="0"/>
                        </a:spcAft>
                      </a:pP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6%</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r>
              <a:tr h="314999">
                <a:tc>
                  <a:txBody>
                    <a:bodyPr/>
                    <a:lstStyle/>
                    <a:p>
                      <a:pPr marL="0" marR="0">
                        <a:lnSpc>
                          <a:spcPct val="110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solidFill>
                      <a:srgbClr val="DDEBF7"/>
                    </a:solidFill>
                  </a:tcPr>
                </a:tc>
                <a:tc>
                  <a:txBody>
                    <a:bodyPr/>
                    <a:lstStyle/>
                    <a:p>
                      <a:pPr marL="0" marR="0">
                        <a:lnSpc>
                          <a:spcPct val="110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Franchise Tax </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c>
                  <a:txBody>
                    <a:bodyPr/>
                    <a:lstStyle/>
                    <a:p>
                      <a:pPr marL="81280" marR="181610" algn="r">
                        <a:lnSpc>
                          <a:spcPct val="110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2,250,000</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c>
                  <a:txBody>
                    <a:bodyPr/>
                    <a:lstStyle/>
                    <a:p>
                      <a:pPr marL="0" marR="167640" algn="r">
                        <a:lnSpc>
                          <a:spcPct val="110000"/>
                        </a:lnSpc>
                        <a:spcBef>
                          <a:spcPts val="0"/>
                        </a:spcBef>
                        <a:spcAft>
                          <a:spcPts val="0"/>
                        </a:spcAft>
                      </a:pP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4%</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r>
              <a:tr h="314999">
                <a:tc>
                  <a:txBody>
                    <a:bodyPr/>
                    <a:lstStyle/>
                    <a:p>
                      <a:pPr marL="0" marR="0">
                        <a:lnSpc>
                          <a:spcPct val="110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nSpc>
                          <a:spcPct val="110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Intergovernmental Revenues</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c>
                  <a:txBody>
                    <a:bodyPr/>
                    <a:lstStyle/>
                    <a:p>
                      <a:pPr marL="81280" marR="181610" algn="r">
                        <a:lnSpc>
                          <a:spcPct val="110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1,942,770</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c>
                  <a:txBody>
                    <a:bodyPr/>
                    <a:lstStyle/>
                    <a:p>
                      <a:pPr marL="0" marR="167640" algn="r">
                        <a:lnSpc>
                          <a:spcPct val="110000"/>
                        </a:lnSpc>
                        <a:spcBef>
                          <a:spcPts val="0"/>
                        </a:spcBef>
                        <a:spcAft>
                          <a:spcPts val="0"/>
                        </a:spcAft>
                      </a:pP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3%</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r>
              <a:tr h="314999">
                <a:tc>
                  <a:txBody>
                    <a:bodyPr/>
                    <a:lstStyle/>
                    <a:p>
                      <a:pPr marL="0" marR="0">
                        <a:lnSpc>
                          <a:spcPct val="110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solidFill>
                      <a:srgbClr val="DDEBF7"/>
                    </a:solidFill>
                  </a:tcPr>
                </a:tc>
                <a:tc>
                  <a:txBody>
                    <a:bodyPr/>
                    <a:lstStyle/>
                    <a:p>
                      <a:pPr marL="0" marR="0">
                        <a:lnSpc>
                          <a:spcPct val="110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Revenues</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c>
                  <a:txBody>
                    <a:bodyPr/>
                    <a:lstStyle/>
                    <a:p>
                      <a:pPr marL="81280" marR="181610" algn="r">
                        <a:lnSpc>
                          <a:spcPct val="110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2,416,964</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c>
                  <a:txBody>
                    <a:bodyPr/>
                    <a:lstStyle/>
                    <a:p>
                      <a:pPr marL="0" marR="167640" algn="r">
                        <a:lnSpc>
                          <a:spcPct val="110000"/>
                        </a:lnSpc>
                        <a:spcBef>
                          <a:spcPts val="0"/>
                        </a:spcBef>
                        <a:spcAft>
                          <a:spcPts val="0"/>
                        </a:spcAft>
                      </a:pP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3%</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r>
              <a:tr h="314999">
                <a:tc>
                  <a:txBody>
                    <a:bodyPr/>
                    <a:lstStyle/>
                    <a:p>
                      <a:pPr marL="0" marR="0">
                        <a:lnSpc>
                          <a:spcPct val="110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nSpc>
                          <a:spcPct val="110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License &amp; Permits</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c>
                  <a:txBody>
                    <a:bodyPr/>
                    <a:lstStyle/>
                    <a:p>
                      <a:pPr marL="81280" marR="181610" algn="r">
                        <a:lnSpc>
                          <a:spcPct val="110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1,153,769</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c>
                  <a:txBody>
                    <a:bodyPr/>
                    <a:lstStyle/>
                    <a:p>
                      <a:pPr marL="0" marR="167640" algn="r">
                        <a:lnSpc>
                          <a:spcPct val="110000"/>
                        </a:lnSpc>
                        <a:spcBef>
                          <a:spcPts val="0"/>
                        </a:spcBef>
                        <a:spcAft>
                          <a:spcPts val="0"/>
                        </a:spcAft>
                      </a:pP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2%</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r>
              <a:tr h="314999">
                <a:tc>
                  <a:txBody>
                    <a:bodyPr/>
                    <a:lstStyle/>
                    <a:p>
                      <a:pPr marL="0" marR="0">
                        <a:lnSpc>
                          <a:spcPct val="110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solidFill>
                      <a:srgbClr val="DDEBF7"/>
                    </a:solidFill>
                  </a:tcPr>
                </a:tc>
                <a:tc>
                  <a:txBody>
                    <a:bodyPr/>
                    <a:lstStyle/>
                    <a:p>
                      <a:pPr marL="0" marR="0">
                        <a:lnSpc>
                          <a:spcPct val="110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Interest &amp; Rentals</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c>
                  <a:txBody>
                    <a:bodyPr/>
                    <a:lstStyle/>
                    <a:p>
                      <a:pPr marL="81280" marR="181610" algn="r">
                        <a:lnSpc>
                          <a:spcPct val="110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603,000</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DDEBF7"/>
                    </a:solidFill>
                  </a:tcPr>
                </a:tc>
                <a:tc>
                  <a:txBody>
                    <a:bodyPr/>
                    <a:lstStyle/>
                    <a:p>
                      <a:pPr algn="ctr">
                        <a:lnSpc>
                          <a:spcPct val="110000"/>
                        </a:lnSpc>
                      </a:pPr>
                      <a:r>
                        <a:rPr lang="en-US" sz="2000" dirty="0" smtClean="0">
                          <a:effectLst/>
                          <a:latin typeface="Calibri" panose="020F0502020204030204" pitchFamily="34" charset="0"/>
                          <a:cs typeface="Times New Roman" panose="02020603050405020304" pitchFamily="18" charset="0"/>
                        </a:rPr>
                        <a:t>                                      1%</a:t>
                      </a:r>
                      <a:endParaRPr lang="en-US" sz="20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DEBF7"/>
                    </a:solidFill>
                  </a:tcPr>
                </a:tc>
              </a:tr>
              <a:tr h="314999">
                <a:tc>
                  <a:txBody>
                    <a:bodyPr/>
                    <a:lstStyle/>
                    <a:p>
                      <a:pPr marL="0" marR="0">
                        <a:lnSpc>
                          <a:spcPct val="110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lnSpc>
                          <a:spcPct val="110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Fines &amp; Forfeitures</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c>
                  <a:txBody>
                    <a:bodyPr/>
                    <a:lstStyle/>
                    <a:p>
                      <a:pPr marL="81280" marR="181610" algn="r">
                        <a:lnSpc>
                          <a:spcPct val="110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294,000</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c>
                  <a:txBody>
                    <a:bodyPr/>
                    <a:lstStyle/>
                    <a:p>
                      <a:pPr marL="0" marR="167640" algn="r">
                        <a:lnSpc>
                          <a:spcPct val="110000"/>
                        </a:lnSpc>
                        <a:spcBef>
                          <a:spcPts val="0"/>
                        </a:spcBef>
                        <a:spcAft>
                          <a:spcPts val="0"/>
                        </a:spcAft>
                      </a:pP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1%</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a:noFill/>
                    </a:lnB>
                    <a:solidFill>
                      <a:srgbClr val="EDEDED"/>
                    </a:solidFill>
                  </a:tcPr>
                </a:tc>
              </a:tr>
              <a:tr h="314999">
                <a:tc>
                  <a:txBody>
                    <a:bodyPr/>
                    <a:lstStyle/>
                    <a:p>
                      <a:pPr marL="0" marR="0">
                        <a:lnSpc>
                          <a:spcPct val="110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marL="0" marR="0">
                        <a:lnSpc>
                          <a:spcPct val="110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Transfers -in</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marL="81280" marR="181610" algn="r">
                        <a:lnSpc>
                          <a:spcPct val="110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25,000</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marL="0" marR="167640" algn="r">
                        <a:lnSpc>
                          <a:spcPct val="110000"/>
                        </a:lnSpc>
                        <a:spcBef>
                          <a:spcPts val="0"/>
                        </a:spcBef>
                        <a:spcAft>
                          <a:spcPts val="0"/>
                        </a:spcAft>
                      </a:pPr>
                      <a:r>
                        <a:rPr lang="en-US" sz="2000" dirty="0" smtClean="0">
                          <a:effectLst/>
                          <a:latin typeface="Calibri" panose="020F0502020204030204" pitchFamily="34" charset="0"/>
                          <a:ea typeface="SimSun" panose="02010600030101010101" pitchFamily="2" charset="-122"/>
                          <a:cs typeface="Times New Roman" panose="02020603050405020304" pitchFamily="18" charset="0"/>
                        </a:rPr>
                        <a:t>0%</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DEBF7"/>
                    </a:solidFill>
                  </a:tcPr>
                </a:tc>
              </a:tr>
              <a:tr h="335044">
                <a:tc>
                  <a:txBody>
                    <a:bodyPr/>
                    <a:lstStyle/>
                    <a:p>
                      <a:pPr marL="0" marR="0">
                        <a:lnSpc>
                          <a:spcPct val="110000"/>
                        </a:lnSpc>
                        <a:spcBef>
                          <a:spcPts val="0"/>
                        </a:spcBef>
                        <a:spcAft>
                          <a:spcPts val="0"/>
                        </a:spcAft>
                      </a:pPr>
                      <a:r>
                        <a:rPr lang="en-US" sz="20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nSpc>
                          <a:spcPct val="110000"/>
                        </a:lnSpc>
                        <a:spcBef>
                          <a:spcPts val="0"/>
                        </a:spcBef>
                        <a:spcAft>
                          <a:spcPts val="0"/>
                        </a:spcAft>
                      </a:pPr>
                      <a:r>
                        <a:rPr lang="en-US" sz="20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Total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116840" marR="88900" algn="r">
                        <a:lnSpc>
                          <a:spcPct val="110000"/>
                        </a:lnSpc>
                        <a:spcBef>
                          <a:spcPts val="0"/>
                        </a:spcBef>
                        <a:spcAft>
                          <a:spcPts val="0"/>
                        </a:spcAft>
                      </a:pPr>
                      <a:r>
                        <a:rPr lang="en-US" sz="200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$58,328,024</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59690" marR="0" algn="r">
                        <a:lnSpc>
                          <a:spcPct val="110000"/>
                        </a:lnSpc>
                        <a:spcBef>
                          <a:spcPts val="0"/>
                        </a:spcBef>
                        <a:spcAft>
                          <a:spcPts val="0"/>
                        </a:spcAft>
                      </a:pPr>
                      <a:r>
                        <a:rPr lang="en-US" sz="200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bl>
          </a:graphicData>
        </a:graphic>
      </p:graphicFrame>
    </p:spTree>
    <p:extLst>
      <p:ext uri="{BB962C8B-B14F-4D97-AF65-F5344CB8AC3E}">
        <p14:creationId xmlns:p14="http://schemas.microsoft.com/office/powerpoint/2010/main" val="300487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0"/>
            <a:ext cx="12192000" cy="990600"/>
          </a:xfrm>
        </p:spPr>
        <p:txBody>
          <a:bodyPr>
            <a:noAutofit/>
          </a:bodyPr>
          <a:lstStyle/>
          <a:p>
            <a:pPr algn="ctr">
              <a:defRPr/>
            </a:pPr>
            <a:r>
              <a:rPr lang="en-US" altLang="en-US" sz="3600" dirty="0"/>
              <a:t/>
            </a:r>
            <a:br>
              <a:rPr lang="en-US" altLang="en-US" sz="3600" dirty="0"/>
            </a:br>
            <a:r>
              <a:rPr lang="en-US" altLang="en-US" dirty="0"/>
              <a:t>FY </a:t>
            </a:r>
            <a:r>
              <a:rPr lang="en-US" altLang="en-US" dirty="0" smtClean="0"/>
              <a:t>2020-21 Revenue </a:t>
            </a:r>
            <a:r>
              <a:rPr lang="en-US" altLang="en-US" dirty="0"/>
              <a:t>Assumptions </a:t>
            </a:r>
            <a:r>
              <a:rPr lang="en-US" altLang="en-US" sz="3600" u="sng" dirty="0">
                <a:solidFill>
                  <a:srgbClr val="FF0000"/>
                </a:solidFill>
              </a:rPr>
              <a:t/>
            </a:r>
            <a:br>
              <a:rPr lang="en-US" altLang="en-US" sz="3600" u="sng" dirty="0">
                <a:solidFill>
                  <a:srgbClr val="FF0000"/>
                </a:solidFill>
              </a:rPr>
            </a:br>
            <a:endParaRPr lang="en-US" altLang="en-US" sz="3600" dirty="0">
              <a:solidFill>
                <a:srgbClr val="FF0000"/>
              </a:solidFill>
            </a:endParaRPr>
          </a:p>
        </p:txBody>
      </p:sp>
      <p:sp>
        <p:nvSpPr>
          <p:cNvPr id="16388" name="Content Placeholder 1"/>
          <p:cNvSpPr>
            <a:spLocks noGrp="1"/>
          </p:cNvSpPr>
          <p:nvPr>
            <p:ph sz="half" idx="1"/>
          </p:nvPr>
        </p:nvSpPr>
        <p:spPr>
          <a:xfrm>
            <a:off x="304800" y="1158082"/>
            <a:ext cx="11430000" cy="4746772"/>
          </a:xfrm>
          <a:ln w="38100">
            <a:solidFill>
              <a:schemeClr val="tx1"/>
            </a:solidFill>
          </a:ln>
        </p:spPr>
        <p:txBody>
          <a:bodyPr>
            <a:normAutofit/>
          </a:bodyPr>
          <a:lstStyle/>
          <a:p>
            <a:pPr>
              <a:spcBef>
                <a:spcPts val="1200"/>
              </a:spcBef>
              <a:buFont typeface="Wingdings" pitchFamily="2" charset="2"/>
              <a:buChar char="Ø"/>
              <a:defRPr/>
            </a:pPr>
            <a:endParaRPr lang="en-US" altLang="en-US" sz="3400" b="0" dirty="0" smtClean="0"/>
          </a:p>
          <a:p>
            <a:pPr>
              <a:spcBef>
                <a:spcPts val="1200"/>
              </a:spcBef>
              <a:buFont typeface="Wingdings" pitchFamily="2" charset="2"/>
              <a:buChar char="Ø"/>
              <a:defRPr/>
            </a:pPr>
            <a:r>
              <a:rPr lang="en-US" altLang="en-US" sz="3400" b="0" dirty="0" smtClean="0"/>
              <a:t>T.O.T. assumes a 20%-25% occupancy rate through December 2020 &amp; slowly improving beginning in January 2021</a:t>
            </a:r>
          </a:p>
          <a:p>
            <a:pPr marL="0" indent="0">
              <a:spcBef>
                <a:spcPts val="1200"/>
              </a:spcBef>
              <a:buNone/>
              <a:defRPr/>
            </a:pPr>
            <a:endParaRPr lang="en-US" altLang="en-US" sz="3400" b="0" dirty="0"/>
          </a:p>
          <a:p>
            <a:pPr>
              <a:spcBef>
                <a:spcPts val="1200"/>
              </a:spcBef>
              <a:buFont typeface="Wingdings" pitchFamily="2" charset="2"/>
              <a:buChar char="Ø"/>
              <a:defRPr/>
            </a:pPr>
            <a:r>
              <a:rPr lang="en-US" altLang="en-US" sz="3400" dirty="0" smtClean="0"/>
              <a:t>Business License Tax assumes an aggregate 16% reduction in workforce for businesses within El Segundo</a:t>
            </a:r>
            <a:r>
              <a:rPr lang="en-US" altLang="en-US" sz="2900" dirty="0" smtClean="0"/>
              <a:t> </a:t>
            </a:r>
          </a:p>
        </p:txBody>
      </p:sp>
      <p:sp>
        <p:nvSpPr>
          <p:cNvPr id="15364" name="Slide Number Placeholder 2"/>
          <p:cNvSpPr>
            <a:spLocks noGrp="1"/>
          </p:cNvSpPr>
          <p:nvPr>
            <p:ph type="sldNum" sz="quarter" idx="12"/>
          </p:nvPr>
        </p:nvSpPr>
        <p:spPr bwMode="auto">
          <a:xfrm>
            <a:off x="5905500" y="6324600"/>
            <a:ext cx="381000" cy="365125"/>
          </a:xfrm>
          <a:prstGeom prst="rect">
            <a:avLst/>
          </a:prstGeom>
          <a:noFill/>
          <a:ln>
            <a:miter lim="800000"/>
            <a:headEnd/>
            <a:tailEnd/>
          </a:ln>
        </p:spPr>
        <p:txBody>
          <a:bodyPr/>
          <a:lstStyle/>
          <a:p>
            <a:fld id="{D6A4E097-F86C-4FEF-BEB1-40097852E719}" type="slidenum">
              <a:rPr lang="en-US" altLang="en-US">
                <a:solidFill>
                  <a:prstClr val="black">
                    <a:tint val="75000"/>
                  </a:prstClr>
                </a:solidFill>
              </a:rPr>
              <a:pPr/>
              <a:t>38</a:t>
            </a:fld>
            <a:endParaRPr lang="en-US" altLang="en-US" dirty="0">
              <a:solidFill>
                <a:prstClr val="black">
                  <a:tint val="75000"/>
                </a:prstClr>
              </a:solidFill>
            </a:endParaRPr>
          </a:p>
        </p:txBody>
      </p:sp>
    </p:spTree>
    <p:extLst>
      <p:ext uri="{BB962C8B-B14F-4D97-AF65-F5344CB8AC3E}">
        <p14:creationId xmlns:p14="http://schemas.microsoft.com/office/powerpoint/2010/main" val="311424716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0"/>
            <a:ext cx="12192000" cy="990600"/>
          </a:xfrm>
        </p:spPr>
        <p:txBody>
          <a:bodyPr>
            <a:noAutofit/>
          </a:bodyPr>
          <a:lstStyle/>
          <a:p>
            <a:pPr algn="ctr">
              <a:defRPr/>
            </a:pPr>
            <a:r>
              <a:rPr lang="en-US" altLang="en-US" sz="3600" dirty="0"/>
              <a:t/>
            </a:r>
            <a:br>
              <a:rPr lang="en-US" altLang="en-US" sz="3600" dirty="0"/>
            </a:br>
            <a:r>
              <a:rPr lang="en-US" altLang="en-US" dirty="0"/>
              <a:t>FY </a:t>
            </a:r>
            <a:r>
              <a:rPr lang="en-US" altLang="en-US" dirty="0" smtClean="0"/>
              <a:t>2020-21 Revenue </a:t>
            </a:r>
            <a:r>
              <a:rPr lang="en-US" altLang="en-US" dirty="0"/>
              <a:t>Assumptions </a:t>
            </a:r>
            <a:r>
              <a:rPr lang="en-US" altLang="en-US" sz="3600" u="sng" dirty="0">
                <a:solidFill>
                  <a:srgbClr val="FF0000"/>
                </a:solidFill>
              </a:rPr>
              <a:t/>
            </a:r>
            <a:br>
              <a:rPr lang="en-US" altLang="en-US" sz="3600" u="sng" dirty="0">
                <a:solidFill>
                  <a:srgbClr val="FF0000"/>
                </a:solidFill>
              </a:rPr>
            </a:br>
            <a:endParaRPr lang="en-US" altLang="en-US" sz="3600" dirty="0">
              <a:solidFill>
                <a:srgbClr val="FF0000"/>
              </a:solidFill>
            </a:endParaRPr>
          </a:p>
        </p:txBody>
      </p:sp>
      <p:sp>
        <p:nvSpPr>
          <p:cNvPr id="16388" name="Content Placeholder 1"/>
          <p:cNvSpPr>
            <a:spLocks noGrp="1"/>
          </p:cNvSpPr>
          <p:nvPr>
            <p:ph sz="half" idx="1"/>
          </p:nvPr>
        </p:nvSpPr>
        <p:spPr>
          <a:xfrm>
            <a:off x="304800" y="1158082"/>
            <a:ext cx="11430000" cy="4746772"/>
          </a:xfrm>
          <a:ln w="38100">
            <a:solidFill>
              <a:schemeClr val="tx1"/>
            </a:solidFill>
          </a:ln>
        </p:spPr>
        <p:txBody>
          <a:bodyPr>
            <a:normAutofit/>
          </a:bodyPr>
          <a:lstStyle/>
          <a:p>
            <a:pPr>
              <a:spcBef>
                <a:spcPts val="1200"/>
              </a:spcBef>
              <a:buFont typeface="Wingdings" pitchFamily="2" charset="2"/>
              <a:buChar char="Ø"/>
              <a:defRPr/>
            </a:pPr>
            <a:endParaRPr lang="en-US" altLang="en-US" sz="3200" dirty="0" smtClean="0"/>
          </a:p>
          <a:p>
            <a:pPr>
              <a:spcBef>
                <a:spcPts val="1200"/>
              </a:spcBef>
              <a:buFont typeface="Wingdings" pitchFamily="2" charset="2"/>
              <a:buChar char="Ø"/>
              <a:defRPr/>
            </a:pPr>
            <a:r>
              <a:rPr lang="en-US" altLang="en-US" sz="3200" dirty="0" smtClean="0"/>
              <a:t>Sales Tax is down ~12% from pre-COVID-19 trend</a:t>
            </a:r>
          </a:p>
          <a:p>
            <a:pPr marL="0" indent="0">
              <a:spcBef>
                <a:spcPts val="1200"/>
              </a:spcBef>
              <a:buNone/>
              <a:defRPr/>
            </a:pPr>
            <a:endParaRPr lang="en-US" altLang="en-US" sz="3200" dirty="0" smtClean="0"/>
          </a:p>
          <a:p>
            <a:pPr>
              <a:spcBef>
                <a:spcPts val="1200"/>
              </a:spcBef>
              <a:buFont typeface="Wingdings" pitchFamily="2" charset="2"/>
              <a:buChar char="Ø"/>
              <a:defRPr/>
            </a:pPr>
            <a:r>
              <a:rPr lang="en-US" altLang="en-US" sz="3200" dirty="0" smtClean="0"/>
              <a:t>UUT is down ~35% from pre-COVID-19 trend</a:t>
            </a:r>
            <a:endParaRPr lang="en-US" altLang="en-US" sz="3200" dirty="0"/>
          </a:p>
        </p:txBody>
      </p:sp>
      <p:sp>
        <p:nvSpPr>
          <p:cNvPr id="15364" name="Slide Number Placeholder 2"/>
          <p:cNvSpPr>
            <a:spLocks noGrp="1"/>
          </p:cNvSpPr>
          <p:nvPr>
            <p:ph type="sldNum" sz="quarter" idx="12"/>
          </p:nvPr>
        </p:nvSpPr>
        <p:spPr bwMode="auto">
          <a:xfrm>
            <a:off x="5753100" y="6324600"/>
            <a:ext cx="533400" cy="365125"/>
          </a:xfrm>
          <a:prstGeom prst="rect">
            <a:avLst/>
          </a:prstGeom>
          <a:noFill/>
          <a:ln>
            <a:miter lim="800000"/>
            <a:headEnd/>
            <a:tailEnd/>
          </a:ln>
        </p:spPr>
        <p:txBody>
          <a:bodyPr/>
          <a:lstStyle/>
          <a:p>
            <a:fld id="{D6A4E097-F86C-4FEF-BEB1-40097852E719}" type="slidenum">
              <a:rPr lang="en-US" altLang="en-US">
                <a:solidFill>
                  <a:prstClr val="black">
                    <a:tint val="75000"/>
                  </a:prstClr>
                </a:solidFill>
              </a:rPr>
              <a:pPr/>
              <a:t>39</a:t>
            </a:fld>
            <a:endParaRPr lang="en-US" altLang="en-US" dirty="0">
              <a:solidFill>
                <a:prstClr val="black">
                  <a:tint val="75000"/>
                </a:prstClr>
              </a:solidFill>
            </a:endParaRPr>
          </a:p>
        </p:txBody>
      </p:sp>
    </p:spTree>
    <p:extLst>
      <p:ext uri="{BB962C8B-B14F-4D97-AF65-F5344CB8AC3E}">
        <p14:creationId xmlns:p14="http://schemas.microsoft.com/office/powerpoint/2010/main" val="20909705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 2020-2021 City Strategic Plan Follow-up</a:t>
            </a:r>
            <a:endParaRPr lang="en-US" dirty="0"/>
          </a:p>
        </p:txBody>
      </p:sp>
      <p:sp>
        <p:nvSpPr>
          <p:cNvPr id="3" name="Content Placeholder 2"/>
          <p:cNvSpPr>
            <a:spLocks noGrp="1"/>
          </p:cNvSpPr>
          <p:nvPr>
            <p:ph sz="half" idx="1"/>
          </p:nvPr>
        </p:nvSpPr>
        <p:spPr>
          <a:xfrm>
            <a:off x="304800" y="1219200"/>
            <a:ext cx="11201400" cy="4876799"/>
          </a:xfrm>
        </p:spPr>
        <p:txBody>
          <a:bodyPr>
            <a:normAutofit/>
          </a:bodyPr>
          <a:lstStyle/>
          <a:p>
            <a:r>
              <a:rPr lang="en-US" sz="3200" dirty="0" smtClean="0"/>
              <a:t>City Council’s Top </a:t>
            </a:r>
            <a:r>
              <a:rPr lang="en-US" sz="3200" strike="sngStrike" dirty="0" smtClean="0"/>
              <a:t>Nine</a:t>
            </a:r>
            <a:r>
              <a:rPr lang="en-US" sz="3200" dirty="0" smtClean="0"/>
              <a:t>/</a:t>
            </a:r>
            <a:r>
              <a:rPr lang="en-US" sz="3200" dirty="0" smtClean="0">
                <a:solidFill>
                  <a:srgbClr val="FF0000"/>
                </a:solidFill>
              </a:rPr>
              <a:t>Ten</a:t>
            </a:r>
            <a:r>
              <a:rPr lang="en-US" sz="3200" dirty="0" smtClean="0"/>
              <a:t> Priorities:</a:t>
            </a:r>
          </a:p>
          <a:p>
            <a:pPr marL="0" indent="0">
              <a:buNone/>
            </a:pPr>
            <a:endParaRPr lang="en-US" sz="3200" dirty="0" smtClean="0"/>
          </a:p>
          <a:p>
            <a:pPr marL="971550" lvl="1" indent="-514350">
              <a:buClr>
                <a:schemeClr val="accent1"/>
              </a:buClr>
              <a:buFont typeface="+mj-lt"/>
              <a:buAutoNum type="arabicPeriod"/>
            </a:pPr>
            <a:r>
              <a:rPr lang="en-US" sz="3200" dirty="0"/>
              <a:t>Obtain an “Age Friendly City” </a:t>
            </a:r>
            <a:r>
              <a:rPr lang="en-US" sz="3200" dirty="0" smtClean="0"/>
              <a:t>designation</a:t>
            </a:r>
          </a:p>
          <a:p>
            <a:pPr marL="971550" lvl="1" indent="-514350">
              <a:buClr>
                <a:schemeClr val="accent1"/>
              </a:buClr>
              <a:buFont typeface="+mj-lt"/>
              <a:buAutoNum type="arabicPeriod"/>
            </a:pPr>
            <a:r>
              <a:rPr lang="en-US" sz="3200" dirty="0"/>
              <a:t>Determine future of the Teen Center</a:t>
            </a:r>
          </a:p>
          <a:p>
            <a:pPr marL="971550" lvl="1" indent="-514350">
              <a:buClr>
                <a:schemeClr val="accent1"/>
              </a:buClr>
              <a:buFont typeface="+mj-lt"/>
              <a:buAutoNum type="arabicPeriod"/>
            </a:pPr>
            <a:r>
              <a:rPr lang="en-US" sz="3200" dirty="0" smtClean="0"/>
              <a:t>Continue to advocate for El Segundo’s interests regarding LAX expansion</a:t>
            </a:r>
          </a:p>
          <a:p>
            <a:pPr marL="457200" lvl="1" indent="0">
              <a:buNone/>
            </a:pPr>
            <a:r>
              <a:rPr lang="en-US" sz="2600" dirty="0" smtClean="0"/>
              <a:t> </a:t>
            </a:r>
          </a:p>
        </p:txBody>
      </p:sp>
      <p:sp>
        <p:nvSpPr>
          <p:cNvPr id="5" name="Slide Number Placeholder 4"/>
          <p:cNvSpPr>
            <a:spLocks noGrp="1"/>
          </p:cNvSpPr>
          <p:nvPr>
            <p:ph type="sldNum" sz="quarter" idx="12"/>
          </p:nvPr>
        </p:nvSpPr>
        <p:spPr>
          <a:xfrm>
            <a:off x="5448300" y="6400800"/>
            <a:ext cx="914400" cy="365125"/>
          </a:xfrm>
        </p:spPr>
        <p:txBody>
          <a:bodyPr/>
          <a:lstStyle/>
          <a:p>
            <a:fld id="{CDFF2B2A-FB37-4B84-A5B7-C17FBE495EB2}" type="slidenum">
              <a:rPr lang="en-US" smtClean="0"/>
              <a:pPr/>
              <a:t>4</a:t>
            </a:fld>
            <a:endParaRPr lang="en-US"/>
          </a:p>
        </p:txBody>
      </p:sp>
    </p:spTree>
    <p:extLst>
      <p:ext uri="{BB962C8B-B14F-4D97-AF65-F5344CB8AC3E}">
        <p14:creationId xmlns:p14="http://schemas.microsoft.com/office/powerpoint/2010/main" val="1616317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itle 1"/>
          <p:cNvSpPr>
            <a:spLocks noGrp="1"/>
          </p:cNvSpPr>
          <p:nvPr>
            <p:ph type="title"/>
          </p:nvPr>
        </p:nvSpPr>
        <p:spPr>
          <a:xfrm>
            <a:off x="152400" y="76200"/>
            <a:ext cx="11838518" cy="533400"/>
          </a:xfrm>
        </p:spPr>
        <p:txBody>
          <a:bodyPr>
            <a:noAutofit/>
          </a:bodyPr>
          <a:lstStyle/>
          <a:p>
            <a:pPr algn="ctr">
              <a:defRPr/>
            </a:pPr>
            <a:r>
              <a:rPr lang="en-US" altLang="en-US" sz="2800" b="1" dirty="0" smtClean="0"/>
              <a:t>FY 2020-2021 Proposed  General Fund Appropriations by Department </a:t>
            </a:r>
            <a:endParaRPr lang="en-US" altLang="en-US" sz="2800" dirty="0" smtClean="0"/>
          </a:p>
        </p:txBody>
      </p:sp>
      <p:sp>
        <p:nvSpPr>
          <p:cNvPr id="26627" name="Slide Number Placeholder 5"/>
          <p:cNvSpPr>
            <a:spLocks noGrp="1"/>
          </p:cNvSpPr>
          <p:nvPr>
            <p:ph type="sldNum" sz="quarter" idx="4294967295"/>
          </p:nvPr>
        </p:nvSpPr>
        <p:spPr bwMode="auto">
          <a:xfrm>
            <a:off x="5829300" y="6400800"/>
            <a:ext cx="484718" cy="365125"/>
          </a:xfrm>
          <a:prstGeom prst="rect">
            <a:avLst/>
          </a:prstGeom>
          <a:noFill/>
          <a:ln>
            <a:miter lim="800000"/>
            <a:headEnd/>
            <a:tailEnd/>
          </a:ln>
        </p:spPr>
        <p:txBody>
          <a:bodyPr/>
          <a:lstStyle/>
          <a:p>
            <a:fld id="{1FB2AB3F-309E-44D4-BF1C-DEE879E3F8EC}" type="slidenum">
              <a:rPr lang="en-US" altLang="en-US">
                <a:solidFill>
                  <a:prstClr val="black">
                    <a:tint val="75000"/>
                  </a:prstClr>
                </a:solidFill>
              </a:rPr>
              <a:pPr/>
              <a:t>40</a:t>
            </a:fld>
            <a:endParaRPr lang="en-US" altLang="en-US" dirty="0">
              <a:solidFill>
                <a:prstClr val="black">
                  <a:tint val="75000"/>
                </a:prst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611670072"/>
              </p:ext>
            </p:extLst>
          </p:nvPr>
        </p:nvGraphicFramePr>
        <p:xfrm>
          <a:off x="304800" y="685800"/>
          <a:ext cx="11686118" cy="5257295"/>
        </p:xfrm>
        <a:graphic>
          <a:graphicData uri="http://schemas.openxmlformats.org/drawingml/2006/table">
            <a:tbl>
              <a:tblPr/>
              <a:tblGrid>
                <a:gridCol w="1028984"/>
                <a:gridCol w="4973330"/>
                <a:gridCol w="5683804"/>
              </a:tblGrid>
              <a:tr h="376527">
                <a:tc>
                  <a:txBody>
                    <a:bodyPr/>
                    <a:lstStyle/>
                    <a:p>
                      <a:pPr algn="ctr" fontAlgn="b"/>
                      <a:r>
                        <a:rPr lang="en-US" sz="2000" b="1" i="0" u="none" strike="noStrike" dirty="0" smtClean="0">
                          <a:solidFill>
                            <a:schemeClr val="bg1"/>
                          </a:solidFill>
                          <a:latin typeface="Times New Roman"/>
                        </a:rPr>
                        <a:t>No.</a:t>
                      </a:r>
                      <a:endParaRPr lang="en-US" sz="2000" b="1" i="0" u="none" strike="noStrike" dirty="0">
                        <a:solidFill>
                          <a:schemeClr val="bg1"/>
                        </a:solidFill>
                        <a:latin typeface="Times New Roman"/>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c>
                  <a:txBody>
                    <a:bodyPr/>
                    <a:lstStyle/>
                    <a:p>
                      <a:pPr algn="ctr" fontAlgn="b"/>
                      <a:r>
                        <a:rPr lang="en-US" sz="2000" b="1" i="0" u="none" strike="noStrike" dirty="0">
                          <a:solidFill>
                            <a:schemeClr val="bg1"/>
                          </a:solidFill>
                          <a:latin typeface="Times New Roman"/>
                        </a:rPr>
                        <a:t>Department</a:t>
                      </a:r>
                    </a:p>
                  </a:txBody>
                  <a:tcPr marL="0" marR="0"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c>
                  <a:txBody>
                    <a:bodyPr/>
                    <a:lstStyle/>
                    <a:p>
                      <a:pPr algn="ctr" fontAlgn="b"/>
                      <a:r>
                        <a:rPr lang="en-US" sz="2000" b="1" i="0" u="none" strike="noStrike" dirty="0" smtClean="0">
                          <a:solidFill>
                            <a:schemeClr val="bg1"/>
                          </a:solidFill>
                          <a:latin typeface="Times New Roman"/>
                        </a:rPr>
                        <a:t>Appropriations</a:t>
                      </a:r>
                      <a:endParaRPr lang="en-US" sz="2000" b="1" i="0" u="none" strike="noStrike" dirty="0">
                        <a:solidFill>
                          <a:schemeClr val="bg1"/>
                        </a:solidFill>
                        <a:latin typeface="Times New Roman"/>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r>
              <a:tr h="305048">
                <a:tc>
                  <a:txBody>
                    <a:bodyPr/>
                    <a:lstStyle/>
                    <a:p>
                      <a:pPr algn="l" fontAlgn="ctr"/>
                      <a:r>
                        <a:rPr lang="en-US" sz="2000" b="1" i="0" u="none" strike="noStrike" dirty="0" smtClean="0">
                          <a:solidFill>
                            <a:srgbClr val="000000"/>
                          </a:solidFill>
                          <a:latin typeface="Times New Roman"/>
                        </a:rPr>
                        <a:t>1</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CD6EE"/>
                    </a:solidFill>
                  </a:tcPr>
                </a:tc>
                <a:tc>
                  <a:txBody>
                    <a:bodyPr/>
                    <a:lstStyle/>
                    <a:p>
                      <a:pPr algn="l" fontAlgn="ctr"/>
                      <a:r>
                        <a:rPr lang="en-US" sz="2000" b="1" i="0" u="none" strike="noStrike" dirty="0" smtClean="0">
                          <a:solidFill>
                            <a:srgbClr val="000000"/>
                          </a:solidFill>
                          <a:latin typeface="Times New Roman"/>
                        </a:rPr>
                        <a:t>Police</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CD6EE"/>
                    </a:solidFill>
                  </a:tcPr>
                </a:tc>
                <a:tc>
                  <a:txBody>
                    <a:bodyPr/>
                    <a:lstStyle/>
                    <a:p>
                      <a:pPr algn="r" fontAlgn="ctr"/>
                      <a:r>
                        <a:rPr lang="en-US" sz="2000" b="0" i="0" u="none" strike="noStrike" dirty="0" smtClean="0">
                          <a:solidFill>
                            <a:srgbClr val="000000"/>
                          </a:solidFill>
                          <a:latin typeface="Times New Roman"/>
                        </a:rPr>
                        <a:t>$18,027,139</a:t>
                      </a:r>
                      <a:endParaRPr lang="en-US" sz="20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CD6EE"/>
                    </a:solidFill>
                  </a:tcPr>
                </a:tc>
              </a:tr>
              <a:tr h="305048">
                <a:tc>
                  <a:txBody>
                    <a:bodyPr/>
                    <a:lstStyle/>
                    <a:p>
                      <a:pPr algn="l" fontAlgn="ctr"/>
                      <a:r>
                        <a:rPr lang="en-US" sz="2000" b="1" i="0" u="none" strike="noStrike" dirty="0" smtClean="0">
                          <a:solidFill>
                            <a:srgbClr val="000000"/>
                          </a:solidFill>
                          <a:latin typeface="Times New Roman"/>
                        </a:rPr>
                        <a:t>2</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2000" b="1" i="0" u="none" strike="noStrike" dirty="0">
                          <a:solidFill>
                            <a:srgbClr val="000000"/>
                          </a:solidFill>
                          <a:latin typeface="Times New Roman"/>
                        </a:rPr>
                        <a:t>Fire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2000" b="0" i="0" u="none" strike="noStrike" dirty="0" smtClean="0">
                          <a:solidFill>
                            <a:srgbClr val="000000"/>
                          </a:solidFill>
                          <a:latin typeface="Times New Roman"/>
                        </a:rPr>
                        <a:t>13,296,783</a:t>
                      </a:r>
                      <a:endParaRPr lang="en-US" sz="20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05048">
                <a:tc>
                  <a:txBody>
                    <a:bodyPr/>
                    <a:lstStyle/>
                    <a:p>
                      <a:pPr algn="l" fontAlgn="ctr"/>
                      <a:r>
                        <a:rPr lang="en-US" sz="2000" b="1" i="0" u="none" strike="noStrike" dirty="0" smtClean="0">
                          <a:solidFill>
                            <a:srgbClr val="000000"/>
                          </a:solidFill>
                          <a:latin typeface="Times New Roman"/>
                        </a:rPr>
                        <a:t>3</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l" fontAlgn="ctr"/>
                      <a:r>
                        <a:rPr lang="en-US" sz="2000" b="1" i="0" u="none" strike="noStrike" dirty="0" smtClean="0">
                          <a:solidFill>
                            <a:srgbClr val="000000"/>
                          </a:solidFill>
                          <a:latin typeface="Times New Roman"/>
                        </a:rPr>
                        <a:t>Community Services</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r" fontAlgn="ctr"/>
                      <a:r>
                        <a:rPr lang="en-US" sz="2000" b="0" i="0" u="none" strike="noStrike" dirty="0" smtClean="0">
                          <a:solidFill>
                            <a:srgbClr val="000000"/>
                          </a:solidFill>
                          <a:latin typeface="Times New Roman"/>
                        </a:rPr>
                        <a:t>6,831,657</a:t>
                      </a:r>
                      <a:endParaRPr lang="en-US" sz="20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r>
              <a:tr h="305048">
                <a:tc>
                  <a:txBody>
                    <a:bodyPr/>
                    <a:lstStyle/>
                    <a:p>
                      <a:pPr algn="l" fontAlgn="ctr"/>
                      <a:r>
                        <a:rPr lang="en-US" sz="2000" b="1" i="0" u="none" strike="noStrike" dirty="0" smtClean="0">
                          <a:solidFill>
                            <a:srgbClr val="000000"/>
                          </a:solidFill>
                          <a:latin typeface="Times New Roman"/>
                        </a:rPr>
                        <a:t>4</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2000" b="1" i="0" u="none" strike="noStrike" dirty="0">
                          <a:solidFill>
                            <a:srgbClr val="000000"/>
                          </a:solidFill>
                          <a:latin typeface="Times New Roman"/>
                        </a:rPr>
                        <a:t>Public Works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2000" b="0" i="0" u="none" strike="noStrike" dirty="0" smtClean="0">
                          <a:solidFill>
                            <a:srgbClr val="000000"/>
                          </a:solidFill>
                          <a:latin typeface="Times New Roman"/>
                        </a:rPr>
                        <a:t>5,347,923</a:t>
                      </a:r>
                      <a:endParaRPr lang="en-US" sz="20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05048">
                <a:tc>
                  <a:txBody>
                    <a:bodyPr/>
                    <a:lstStyle/>
                    <a:p>
                      <a:pPr algn="l" fontAlgn="ctr"/>
                      <a:r>
                        <a:rPr lang="en-US" sz="2000" b="1" i="0" u="none" strike="noStrike" dirty="0" smtClean="0">
                          <a:solidFill>
                            <a:srgbClr val="000000"/>
                          </a:solidFill>
                          <a:latin typeface="Times New Roman"/>
                        </a:rPr>
                        <a:t>5</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l" fontAlgn="ctr"/>
                      <a:r>
                        <a:rPr lang="en-US" sz="2000" b="1" i="0" u="none" strike="noStrike" dirty="0">
                          <a:solidFill>
                            <a:srgbClr val="000000"/>
                          </a:solidFill>
                          <a:latin typeface="Times New Roman"/>
                        </a:rPr>
                        <a:t>Non-department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r" fontAlgn="ctr"/>
                      <a:r>
                        <a:rPr lang="en-US" sz="2000" b="0" i="0" u="none" strike="noStrike" dirty="0" smtClean="0">
                          <a:solidFill>
                            <a:srgbClr val="000000"/>
                          </a:solidFill>
                          <a:latin typeface="Times New Roman"/>
                        </a:rPr>
                        <a:t>3,721,450</a:t>
                      </a:r>
                      <a:endParaRPr lang="en-US" sz="20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r>
              <a:tr h="305048">
                <a:tc>
                  <a:txBody>
                    <a:bodyPr/>
                    <a:lstStyle/>
                    <a:p>
                      <a:pPr algn="l" fontAlgn="ctr"/>
                      <a:r>
                        <a:rPr lang="en-US" sz="2000" b="1" i="0" u="none" strike="noStrike" dirty="0" smtClean="0">
                          <a:solidFill>
                            <a:srgbClr val="000000"/>
                          </a:solidFill>
                          <a:latin typeface="Times New Roman"/>
                        </a:rPr>
                        <a:t>6</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2000" b="1" i="0" u="none" strike="noStrike" dirty="0" smtClean="0">
                          <a:solidFill>
                            <a:srgbClr val="000000"/>
                          </a:solidFill>
                          <a:latin typeface="Times New Roman"/>
                        </a:rPr>
                        <a:t>Development</a:t>
                      </a:r>
                      <a:r>
                        <a:rPr lang="en-US" sz="2000" b="1" i="0" u="none" strike="noStrike" baseline="0" dirty="0" smtClean="0">
                          <a:solidFill>
                            <a:srgbClr val="000000"/>
                          </a:solidFill>
                          <a:latin typeface="Times New Roman"/>
                        </a:rPr>
                        <a:t> Services</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2000" b="0" i="0" u="none" strike="noStrike" dirty="0" smtClean="0">
                          <a:solidFill>
                            <a:srgbClr val="000000"/>
                          </a:solidFill>
                          <a:latin typeface="Times New Roman"/>
                        </a:rPr>
                        <a:t>2,537,394</a:t>
                      </a:r>
                      <a:endParaRPr lang="en-US" sz="20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5048">
                <a:tc>
                  <a:txBody>
                    <a:bodyPr/>
                    <a:lstStyle/>
                    <a:p>
                      <a:pPr algn="l" fontAlgn="ctr"/>
                      <a:r>
                        <a:rPr lang="en-US" sz="2000" b="1" i="0" u="none" strike="noStrike" dirty="0" smtClean="0">
                          <a:solidFill>
                            <a:srgbClr val="000000"/>
                          </a:solidFill>
                          <a:latin typeface="Times New Roman"/>
                        </a:rPr>
                        <a:t>7</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l" fontAlgn="ctr"/>
                      <a:r>
                        <a:rPr lang="en-US" sz="2000" b="1" i="0" u="none" strike="noStrike" dirty="0" smtClean="0">
                          <a:solidFill>
                            <a:srgbClr val="000000"/>
                          </a:solidFill>
                          <a:latin typeface="Times New Roman"/>
                        </a:rPr>
                        <a:t>Information Technology Services</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c>
                  <a:txBody>
                    <a:bodyPr/>
                    <a:lstStyle/>
                    <a:p>
                      <a:pPr algn="r" fontAlgn="ctr"/>
                      <a:r>
                        <a:rPr lang="en-US" sz="2000" b="0" i="0" u="none" strike="noStrike" dirty="0" smtClean="0">
                          <a:solidFill>
                            <a:srgbClr val="000000"/>
                          </a:solidFill>
                          <a:latin typeface="Times New Roman"/>
                        </a:rPr>
                        <a:t>2,234,087</a:t>
                      </a:r>
                      <a:endParaRPr lang="en-US" sz="20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CD6EE"/>
                    </a:solidFill>
                  </a:tcPr>
                </a:tc>
              </a:tr>
              <a:tr h="305048">
                <a:tc>
                  <a:txBody>
                    <a:bodyPr/>
                    <a:lstStyle/>
                    <a:p>
                      <a:pPr algn="l" fontAlgn="ctr"/>
                      <a:r>
                        <a:rPr lang="en-US" sz="2000" b="1" i="0" u="none" strike="noStrike" dirty="0" smtClean="0">
                          <a:solidFill>
                            <a:srgbClr val="000000"/>
                          </a:solidFill>
                          <a:latin typeface="Times New Roman"/>
                        </a:rPr>
                        <a:t>8</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2000" b="1" i="0" u="none" strike="noStrike" dirty="0">
                          <a:solidFill>
                            <a:srgbClr val="000000"/>
                          </a:solidFill>
                          <a:latin typeface="Times New Roman"/>
                        </a:rPr>
                        <a:t>City Manager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2000" b="0" i="0" u="none" strike="noStrike" dirty="0" smtClean="0">
                          <a:solidFill>
                            <a:srgbClr val="000000"/>
                          </a:solidFill>
                          <a:latin typeface="Times New Roman"/>
                        </a:rPr>
                        <a:t>1,914,089</a:t>
                      </a:r>
                      <a:endParaRPr lang="en-US" sz="20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05048">
                <a:tc>
                  <a:txBody>
                    <a:bodyPr/>
                    <a:lstStyle/>
                    <a:p>
                      <a:pPr algn="l" fontAlgn="ctr"/>
                      <a:r>
                        <a:rPr lang="en-US" sz="2000" b="1" i="0" u="none" strike="noStrike" dirty="0" smtClean="0">
                          <a:solidFill>
                            <a:srgbClr val="000000"/>
                          </a:solidFill>
                          <a:latin typeface="Times New Roman"/>
                        </a:rPr>
                        <a:t>9</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2000" b="1" i="0" u="none" strike="noStrike" dirty="0">
                          <a:solidFill>
                            <a:srgbClr val="000000"/>
                          </a:solidFill>
                          <a:latin typeface="Times New Roman"/>
                        </a:rPr>
                        <a:t>Finance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2000" b="0" i="0" u="none" strike="noStrike" dirty="0" smtClean="0">
                          <a:solidFill>
                            <a:srgbClr val="000000"/>
                          </a:solidFill>
                          <a:latin typeface="Times New Roman"/>
                        </a:rPr>
                        <a:t>1,885,575</a:t>
                      </a:r>
                      <a:endParaRPr lang="en-US" sz="20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r>
              <a:tr h="305048">
                <a:tc>
                  <a:txBody>
                    <a:bodyPr/>
                    <a:lstStyle/>
                    <a:p>
                      <a:pPr algn="l" fontAlgn="ctr"/>
                      <a:r>
                        <a:rPr lang="en-US" sz="2000" b="1" i="0" u="none" strike="noStrike" dirty="0" smtClean="0">
                          <a:solidFill>
                            <a:srgbClr val="000000"/>
                          </a:solidFill>
                          <a:latin typeface="Times New Roman"/>
                        </a:rPr>
                        <a:t>10</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2000" b="1" i="0" u="none" strike="noStrike" dirty="0">
                          <a:solidFill>
                            <a:srgbClr val="000000"/>
                          </a:solidFill>
                          <a:latin typeface="Times New Roman"/>
                        </a:rPr>
                        <a:t>Human Resources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2000" b="0" i="0" u="none" strike="noStrike" dirty="0" smtClean="0">
                          <a:solidFill>
                            <a:srgbClr val="000000"/>
                          </a:solidFill>
                          <a:latin typeface="Times New Roman"/>
                        </a:rPr>
                        <a:t>917,405</a:t>
                      </a:r>
                      <a:endParaRPr lang="en-US" sz="20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r>
              <a:tr h="305048">
                <a:tc>
                  <a:txBody>
                    <a:bodyPr/>
                    <a:lstStyle/>
                    <a:p>
                      <a:pPr algn="l" fontAlgn="ctr"/>
                      <a:r>
                        <a:rPr lang="en-US" sz="2000" b="1" i="0" u="none" strike="noStrike" dirty="0" smtClean="0">
                          <a:solidFill>
                            <a:srgbClr val="000000"/>
                          </a:solidFill>
                          <a:latin typeface="Times New Roman"/>
                        </a:rPr>
                        <a:t>11</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en-US" sz="2000" b="1" i="0" u="none" strike="noStrike" dirty="0">
                          <a:solidFill>
                            <a:srgbClr val="000000"/>
                          </a:solidFill>
                          <a:latin typeface="Times New Roman"/>
                        </a:rPr>
                        <a:t>City Attorney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r>
                        <a:rPr lang="en-US" sz="2000" b="0" i="0" u="none" strike="noStrike" dirty="0" smtClean="0">
                          <a:solidFill>
                            <a:srgbClr val="000000"/>
                          </a:solidFill>
                          <a:latin typeface="Times New Roman"/>
                        </a:rPr>
                        <a:t>561,950</a:t>
                      </a:r>
                      <a:endParaRPr lang="en-US" sz="20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305048">
                <a:tc>
                  <a:txBody>
                    <a:bodyPr/>
                    <a:lstStyle/>
                    <a:p>
                      <a:pPr algn="l" fontAlgn="ctr"/>
                      <a:r>
                        <a:rPr lang="en-US" sz="2000" b="1" i="0" u="none" strike="noStrike" dirty="0" smtClean="0">
                          <a:solidFill>
                            <a:srgbClr val="000000"/>
                          </a:solidFill>
                          <a:latin typeface="Times New Roman"/>
                        </a:rPr>
                        <a:t>12</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2000" b="1" i="0" u="none" strike="noStrike" dirty="0">
                          <a:solidFill>
                            <a:srgbClr val="000000"/>
                          </a:solidFill>
                          <a:latin typeface="Times New Roman"/>
                        </a:rPr>
                        <a:t>City Clerk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ctr"/>
                      <a:r>
                        <a:rPr lang="en-US" sz="2000" b="0" i="0" u="none" strike="noStrike" dirty="0" smtClean="0">
                          <a:solidFill>
                            <a:srgbClr val="000000"/>
                          </a:solidFill>
                          <a:latin typeface="Times New Roman"/>
                        </a:rPr>
                        <a:t>421,157</a:t>
                      </a:r>
                      <a:endParaRPr lang="en-US" sz="20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r>
              <a:tr h="305048">
                <a:tc>
                  <a:txBody>
                    <a:bodyPr/>
                    <a:lstStyle/>
                    <a:p>
                      <a:pPr algn="l" fontAlgn="ctr"/>
                      <a:r>
                        <a:rPr lang="en-US" sz="2000" b="1" i="0" u="none" strike="noStrike" dirty="0" smtClean="0">
                          <a:solidFill>
                            <a:srgbClr val="000000"/>
                          </a:solidFill>
                          <a:latin typeface="Times New Roman"/>
                        </a:rPr>
                        <a:t>13</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en-US" sz="2000" b="1" i="0" u="none" strike="noStrike" dirty="0">
                          <a:solidFill>
                            <a:srgbClr val="000000"/>
                          </a:solidFill>
                          <a:latin typeface="Times New Roman"/>
                        </a:rPr>
                        <a:t>City Council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r>
                        <a:rPr lang="en-US" sz="2000" b="0" i="0" u="none" strike="noStrike" dirty="0" smtClean="0">
                          <a:solidFill>
                            <a:srgbClr val="000000"/>
                          </a:solidFill>
                          <a:latin typeface="Times New Roman"/>
                        </a:rPr>
                        <a:t>260,903</a:t>
                      </a:r>
                      <a:endParaRPr lang="en-US" sz="20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305048">
                <a:tc>
                  <a:txBody>
                    <a:bodyPr/>
                    <a:lstStyle/>
                    <a:p>
                      <a:pPr algn="l" fontAlgn="ctr"/>
                      <a:r>
                        <a:rPr lang="en-US" sz="2000" b="1" i="0" u="none" strike="noStrike" dirty="0" smtClean="0">
                          <a:solidFill>
                            <a:schemeClr val="bg1"/>
                          </a:solidFill>
                          <a:latin typeface="Times New Roman"/>
                        </a:rPr>
                        <a:t>14</a:t>
                      </a:r>
                      <a:endParaRPr lang="en-US" sz="2000" b="1"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ctr"/>
                      <a:r>
                        <a:rPr lang="en-US" sz="2000" b="1" i="0" u="none" strike="noStrike" dirty="0">
                          <a:solidFill>
                            <a:schemeClr val="bg1"/>
                          </a:solidFill>
                          <a:latin typeface="Times New Roman"/>
                        </a:rPr>
                        <a:t>Total Operating Budget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r" fontAlgn="ctr"/>
                      <a:r>
                        <a:rPr lang="en-US" sz="2000" b="1" i="0" u="none" strike="noStrike" dirty="0" smtClean="0">
                          <a:solidFill>
                            <a:schemeClr val="bg1"/>
                          </a:solidFill>
                          <a:latin typeface="Times New Roman"/>
                        </a:rPr>
                        <a:t>58,112,213</a:t>
                      </a:r>
                      <a:endParaRPr lang="en-US" sz="2000" b="1"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r>
              <a:tr h="305048">
                <a:tc>
                  <a:txBody>
                    <a:bodyPr/>
                    <a:lstStyle/>
                    <a:p>
                      <a:pPr algn="l" fontAlgn="ctr"/>
                      <a:r>
                        <a:rPr lang="en-US" sz="2000" b="1" i="0" u="none" strike="noStrike" dirty="0" smtClean="0">
                          <a:solidFill>
                            <a:srgbClr val="000000"/>
                          </a:solidFill>
                          <a:latin typeface="Times New Roman"/>
                        </a:rPr>
                        <a:t>15</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2000" b="1" i="0" u="none" strike="noStrike" dirty="0">
                          <a:solidFill>
                            <a:srgbClr val="000000"/>
                          </a:solidFill>
                          <a:latin typeface="Times New Roman"/>
                        </a:rPr>
                        <a:t>Transfers </a:t>
                      </a:r>
                      <a:r>
                        <a:rPr lang="en-US" sz="2000" b="1" i="0" u="none" strike="noStrike" dirty="0" smtClean="0">
                          <a:solidFill>
                            <a:srgbClr val="000000"/>
                          </a:solidFill>
                          <a:latin typeface="Times New Roman"/>
                        </a:rPr>
                        <a:t>out to CIP</a:t>
                      </a:r>
                      <a:endParaRPr lang="en-US" sz="20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2000" b="0" i="0" u="none" strike="noStrike" dirty="0" smtClean="0">
                          <a:solidFill>
                            <a:srgbClr val="000000"/>
                          </a:solidFill>
                          <a:latin typeface="Times New Roman"/>
                        </a:rPr>
                        <a:t>1,200,000</a:t>
                      </a:r>
                      <a:endParaRPr lang="en-US" sz="20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05048">
                <a:tc>
                  <a:txBody>
                    <a:bodyPr/>
                    <a:lstStyle/>
                    <a:p>
                      <a:pPr algn="l" fontAlgn="ctr"/>
                      <a:r>
                        <a:rPr lang="en-US" sz="2000" b="1" i="0" u="none" strike="noStrike" dirty="0" smtClean="0">
                          <a:solidFill>
                            <a:schemeClr val="bg1"/>
                          </a:solidFill>
                          <a:latin typeface="Times New Roman"/>
                        </a:rPr>
                        <a:t>16</a:t>
                      </a:r>
                      <a:endParaRPr lang="en-US" sz="2000" b="1"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c>
                  <a:txBody>
                    <a:bodyPr/>
                    <a:lstStyle/>
                    <a:p>
                      <a:pPr algn="l" fontAlgn="ctr"/>
                      <a:r>
                        <a:rPr lang="en-US" sz="2000" b="1" i="0" u="none" strike="noStrike" dirty="0">
                          <a:solidFill>
                            <a:schemeClr val="bg1"/>
                          </a:solidFill>
                          <a:latin typeface="Times New Roman"/>
                        </a:rPr>
                        <a:t>Total General Fund Expenditures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c>
                  <a:txBody>
                    <a:bodyPr/>
                    <a:lstStyle/>
                    <a:p>
                      <a:pPr algn="r" fontAlgn="ctr"/>
                      <a:r>
                        <a:rPr lang="en-US" sz="2000" b="1" i="0" u="none" strike="noStrike" dirty="0" smtClean="0">
                          <a:solidFill>
                            <a:schemeClr val="bg1"/>
                          </a:solidFill>
                          <a:latin typeface="Times New Roman"/>
                        </a:rPr>
                        <a:t>$59,312,213</a:t>
                      </a:r>
                      <a:endParaRPr lang="en-US" sz="2000" b="1"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6"/>
                    </a:solidFill>
                  </a:tcPr>
                </a:tc>
              </a:tr>
            </a:tbl>
          </a:graphicData>
        </a:graphic>
      </p:graphicFrame>
    </p:spTree>
    <p:extLst>
      <p:ext uri="{BB962C8B-B14F-4D97-AF65-F5344CB8AC3E}">
        <p14:creationId xmlns:p14="http://schemas.microsoft.com/office/powerpoint/2010/main" val="274478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0"/>
            <a:ext cx="12192000" cy="990600"/>
          </a:xfrm>
        </p:spPr>
        <p:txBody>
          <a:bodyPr>
            <a:noAutofit/>
          </a:bodyPr>
          <a:lstStyle/>
          <a:p>
            <a:pPr algn="ctr">
              <a:defRPr/>
            </a:pPr>
            <a:r>
              <a:rPr lang="en-US" altLang="en-US" sz="3600" dirty="0"/>
              <a:t/>
            </a:r>
            <a:br>
              <a:rPr lang="en-US" altLang="en-US" sz="3600" dirty="0"/>
            </a:br>
            <a:r>
              <a:rPr lang="en-US" altLang="en-US" dirty="0"/>
              <a:t>FY </a:t>
            </a:r>
            <a:r>
              <a:rPr lang="en-US" altLang="en-US" dirty="0" smtClean="0"/>
              <a:t>2020-21 </a:t>
            </a:r>
            <a:r>
              <a:rPr lang="en-US" altLang="en-US" dirty="0"/>
              <a:t>Budget </a:t>
            </a:r>
            <a:r>
              <a:rPr lang="en-US" altLang="en-US" dirty="0" smtClean="0"/>
              <a:t>Appropriation Assumptions </a:t>
            </a:r>
            <a:r>
              <a:rPr lang="en-US" altLang="en-US" sz="3600" u="sng" dirty="0">
                <a:solidFill>
                  <a:srgbClr val="FF0000"/>
                </a:solidFill>
              </a:rPr>
              <a:t/>
            </a:r>
            <a:br>
              <a:rPr lang="en-US" altLang="en-US" sz="3600" u="sng" dirty="0">
                <a:solidFill>
                  <a:srgbClr val="FF0000"/>
                </a:solidFill>
              </a:rPr>
            </a:br>
            <a:endParaRPr lang="en-US" altLang="en-US" sz="3600" dirty="0">
              <a:solidFill>
                <a:srgbClr val="FF0000"/>
              </a:solidFill>
            </a:endParaRPr>
          </a:p>
        </p:txBody>
      </p:sp>
      <p:sp>
        <p:nvSpPr>
          <p:cNvPr id="16388" name="Content Placeholder 1"/>
          <p:cNvSpPr>
            <a:spLocks noGrp="1"/>
          </p:cNvSpPr>
          <p:nvPr>
            <p:ph sz="half" idx="1"/>
          </p:nvPr>
        </p:nvSpPr>
        <p:spPr>
          <a:xfrm>
            <a:off x="304800" y="1158082"/>
            <a:ext cx="11430000" cy="4746772"/>
          </a:xfrm>
          <a:ln w="38100">
            <a:solidFill>
              <a:schemeClr val="tx1"/>
            </a:solidFill>
          </a:ln>
        </p:spPr>
        <p:txBody>
          <a:bodyPr>
            <a:normAutofit/>
          </a:bodyPr>
          <a:lstStyle/>
          <a:p>
            <a:pPr marL="0" indent="0">
              <a:spcBef>
                <a:spcPts val="1200"/>
              </a:spcBef>
              <a:buNone/>
              <a:defRPr/>
            </a:pPr>
            <a:endParaRPr lang="en-US" altLang="en-US" sz="3800" b="1" dirty="0" smtClean="0"/>
          </a:p>
          <a:p>
            <a:pPr marL="0" indent="0">
              <a:spcBef>
                <a:spcPts val="1200"/>
              </a:spcBef>
              <a:buNone/>
              <a:defRPr/>
            </a:pPr>
            <a:r>
              <a:rPr lang="en-US" altLang="en-US" sz="3800" b="1" dirty="0" smtClean="0"/>
              <a:t>Personnel </a:t>
            </a:r>
            <a:r>
              <a:rPr lang="en-US" altLang="en-US" sz="3800" b="1" dirty="0"/>
              <a:t>Costs</a:t>
            </a:r>
          </a:p>
          <a:p>
            <a:pPr>
              <a:spcBef>
                <a:spcPts val="1200"/>
              </a:spcBef>
              <a:buFont typeface="Wingdings" pitchFamily="2" charset="2"/>
              <a:buChar char="Ø"/>
              <a:defRPr/>
            </a:pPr>
            <a:r>
              <a:rPr lang="en-US" altLang="en-US" sz="3400" b="0" dirty="0" smtClean="0"/>
              <a:t>Salary &amp; benefit adjustments based on </a:t>
            </a:r>
            <a:r>
              <a:rPr lang="en-US" altLang="en-US" sz="3400" b="0" dirty="0"/>
              <a:t>multi-year MOUs </a:t>
            </a:r>
          </a:p>
          <a:p>
            <a:pPr>
              <a:spcBef>
                <a:spcPts val="1200"/>
              </a:spcBef>
              <a:buFont typeface="Wingdings" pitchFamily="2" charset="2"/>
              <a:buChar char="Ø"/>
              <a:defRPr/>
            </a:pPr>
            <a:r>
              <a:rPr lang="en-US" altLang="en-US" sz="3400" dirty="0"/>
              <a:t>Minimum hourly wage effective each January 1: </a:t>
            </a:r>
          </a:p>
          <a:p>
            <a:pPr lvl="2">
              <a:lnSpc>
                <a:spcPct val="120000"/>
              </a:lnSpc>
              <a:spcBef>
                <a:spcPts val="0"/>
              </a:spcBef>
              <a:defRPr/>
            </a:pPr>
            <a:r>
              <a:rPr lang="en-US" altLang="en-US" sz="2900" dirty="0" smtClean="0"/>
              <a:t>2020 </a:t>
            </a:r>
            <a:r>
              <a:rPr lang="en-US" altLang="en-US" sz="2900" dirty="0"/>
              <a:t>= $13</a:t>
            </a:r>
          </a:p>
          <a:p>
            <a:pPr lvl="2">
              <a:lnSpc>
                <a:spcPct val="120000"/>
              </a:lnSpc>
              <a:spcBef>
                <a:spcPts val="0"/>
              </a:spcBef>
              <a:defRPr/>
            </a:pPr>
            <a:r>
              <a:rPr lang="en-US" altLang="en-US" sz="2900" dirty="0"/>
              <a:t>2021 = $14  </a:t>
            </a:r>
          </a:p>
          <a:p>
            <a:pPr lvl="2">
              <a:lnSpc>
                <a:spcPct val="120000"/>
              </a:lnSpc>
              <a:spcBef>
                <a:spcPts val="0"/>
              </a:spcBef>
              <a:defRPr/>
            </a:pPr>
            <a:r>
              <a:rPr lang="en-US" altLang="en-US" sz="2900" dirty="0"/>
              <a:t>2022 = $15 </a:t>
            </a:r>
          </a:p>
          <a:p>
            <a:pPr lvl="2">
              <a:spcBef>
                <a:spcPts val="1200"/>
              </a:spcBef>
              <a:buFont typeface="Arial" panose="020B0604020202020204" pitchFamily="34" charset="0"/>
              <a:buChar char="−"/>
              <a:defRPr/>
            </a:pPr>
            <a:endParaRPr lang="en-US" altLang="en-US" sz="2600" b="1" dirty="0"/>
          </a:p>
        </p:txBody>
      </p:sp>
      <p:sp>
        <p:nvSpPr>
          <p:cNvPr id="15364" name="Slide Number Placeholder 2"/>
          <p:cNvSpPr>
            <a:spLocks noGrp="1"/>
          </p:cNvSpPr>
          <p:nvPr>
            <p:ph type="sldNum" sz="quarter" idx="12"/>
          </p:nvPr>
        </p:nvSpPr>
        <p:spPr bwMode="auto">
          <a:xfrm>
            <a:off x="5905500" y="6400800"/>
            <a:ext cx="381000" cy="365125"/>
          </a:xfrm>
          <a:prstGeom prst="rect">
            <a:avLst/>
          </a:prstGeom>
          <a:noFill/>
          <a:ln>
            <a:miter lim="800000"/>
            <a:headEnd/>
            <a:tailEnd/>
          </a:ln>
        </p:spPr>
        <p:txBody>
          <a:bodyPr/>
          <a:lstStyle/>
          <a:p>
            <a:fld id="{D6A4E097-F86C-4FEF-BEB1-40097852E719}" type="slidenum">
              <a:rPr lang="en-US" altLang="en-US">
                <a:solidFill>
                  <a:prstClr val="black">
                    <a:tint val="75000"/>
                  </a:prstClr>
                </a:solidFill>
              </a:rPr>
              <a:pPr/>
              <a:t>41</a:t>
            </a:fld>
            <a:endParaRPr lang="en-US" altLang="en-US" dirty="0">
              <a:solidFill>
                <a:prstClr val="black">
                  <a:tint val="75000"/>
                </a:prstClr>
              </a:solidFill>
            </a:endParaRPr>
          </a:p>
        </p:txBody>
      </p:sp>
    </p:spTree>
    <p:extLst>
      <p:ext uri="{BB962C8B-B14F-4D97-AF65-F5344CB8AC3E}">
        <p14:creationId xmlns:p14="http://schemas.microsoft.com/office/powerpoint/2010/main" val="399711686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0"/>
            <a:ext cx="12192000" cy="990600"/>
          </a:xfrm>
        </p:spPr>
        <p:txBody>
          <a:bodyPr>
            <a:noAutofit/>
          </a:bodyPr>
          <a:lstStyle/>
          <a:p>
            <a:pPr algn="ctr">
              <a:defRPr/>
            </a:pPr>
            <a:r>
              <a:rPr lang="en-US" altLang="en-US" sz="3600" dirty="0"/>
              <a:t/>
            </a:r>
            <a:br>
              <a:rPr lang="en-US" altLang="en-US" sz="3600" dirty="0"/>
            </a:br>
            <a:r>
              <a:rPr lang="en-US" altLang="en-US" dirty="0"/>
              <a:t>FY </a:t>
            </a:r>
            <a:r>
              <a:rPr lang="en-US" altLang="en-US" dirty="0" smtClean="0"/>
              <a:t>2020-21 </a:t>
            </a:r>
            <a:r>
              <a:rPr lang="en-US" altLang="en-US" dirty="0"/>
              <a:t>Budget </a:t>
            </a:r>
            <a:r>
              <a:rPr lang="en-US" altLang="en-US" dirty="0" smtClean="0"/>
              <a:t>Appropriation Assumptions </a:t>
            </a:r>
            <a:r>
              <a:rPr lang="en-US" altLang="en-US" sz="3600" u="sng" dirty="0">
                <a:solidFill>
                  <a:srgbClr val="FF0000"/>
                </a:solidFill>
              </a:rPr>
              <a:t/>
            </a:r>
            <a:br>
              <a:rPr lang="en-US" altLang="en-US" sz="3600" u="sng" dirty="0">
                <a:solidFill>
                  <a:srgbClr val="FF0000"/>
                </a:solidFill>
              </a:rPr>
            </a:br>
            <a:endParaRPr lang="en-US" altLang="en-US" sz="3600" dirty="0">
              <a:solidFill>
                <a:srgbClr val="FF0000"/>
              </a:solidFill>
            </a:endParaRPr>
          </a:p>
        </p:txBody>
      </p:sp>
      <p:sp>
        <p:nvSpPr>
          <p:cNvPr id="16388" name="Content Placeholder 1"/>
          <p:cNvSpPr>
            <a:spLocks noGrp="1"/>
          </p:cNvSpPr>
          <p:nvPr>
            <p:ph sz="half" idx="1"/>
          </p:nvPr>
        </p:nvSpPr>
        <p:spPr>
          <a:xfrm>
            <a:off x="152400" y="1066800"/>
            <a:ext cx="11582400" cy="5395118"/>
          </a:xfrm>
          <a:ln w="38100">
            <a:solidFill>
              <a:schemeClr val="tx1"/>
            </a:solidFill>
          </a:ln>
        </p:spPr>
        <p:txBody>
          <a:bodyPr>
            <a:normAutofit fontScale="92500"/>
          </a:bodyPr>
          <a:lstStyle/>
          <a:p>
            <a:pPr marL="0" indent="0">
              <a:spcBef>
                <a:spcPts val="1200"/>
              </a:spcBef>
              <a:buNone/>
              <a:defRPr/>
            </a:pPr>
            <a:r>
              <a:rPr lang="en-US" altLang="en-US" sz="3800" b="1" dirty="0"/>
              <a:t>Personnel Costs</a:t>
            </a:r>
          </a:p>
          <a:p>
            <a:pPr marL="571500" indent="-457200">
              <a:spcBef>
                <a:spcPts val="1200"/>
              </a:spcBef>
              <a:buFont typeface="Wingdings" pitchFamily="2" charset="2"/>
              <a:buChar char="Ø"/>
              <a:defRPr/>
            </a:pPr>
            <a:r>
              <a:rPr lang="en-US" altLang="en-US" sz="3400" b="0" dirty="0" smtClean="0"/>
              <a:t>City will continue to implement the </a:t>
            </a:r>
            <a:r>
              <a:rPr lang="en-US" altLang="en-US" sz="3400" b="0" dirty="0" err="1" smtClean="0"/>
              <a:t>Bartel</a:t>
            </a:r>
            <a:r>
              <a:rPr lang="en-US" altLang="en-US" sz="3400" b="0" dirty="0" smtClean="0"/>
              <a:t> Plan to reduce unfunded </a:t>
            </a:r>
            <a:r>
              <a:rPr lang="en-US" altLang="en-US" sz="3400" b="0" dirty="0" err="1" smtClean="0"/>
              <a:t>CalPERS</a:t>
            </a:r>
            <a:r>
              <a:rPr lang="en-US" altLang="en-US" sz="3400" b="0" dirty="0" smtClean="0"/>
              <a:t> pension liabilities over 20 years </a:t>
            </a:r>
          </a:p>
          <a:p>
            <a:pPr lvl="1">
              <a:spcBef>
                <a:spcPts val="1200"/>
              </a:spcBef>
              <a:defRPr/>
            </a:pPr>
            <a:r>
              <a:rPr lang="en-US" altLang="en-US" sz="3200" b="1" dirty="0" smtClean="0"/>
              <a:t>Public Safety Rate: </a:t>
            </a:r>
            <a:r>
              <a:rPr lang="en-US" altLang="en-US" sz="3200" dirty="0" smtClean="0"/>
              <a:t>71.4%  for FY 2019-20 increasing to 99.5% by FY 2029-30</a:t>
            </a:r>
          </a:p>
          <a:p>
            <a:pPr lvl="1">
              <a:spcBef>
                <a:spcPts val="1200"/>
              </a:spcBef>
              <a:defRPr/>
            </a:pPr>
            <a:r>
              <a:rPr lang="en-US" altLang="en-US" sz="3200" b="1" dirty="0" smtClean="0"/>
              <a:t>Misc</a:t>
            </a:r>
            <a:r>
              <a:rPr lang="en-US" altLang="en-US" sz="3200" b="1" dirty="0"/>
              <a:t>. Rate:</a:t>
            </a:r>
            <a:r>
              <a:rPr lang="en-US" altLang="en-US" sz="3200" dirty="0"/>
              <a:t> 26.7% for FY 2018-19 </a:t>
            </a:r>
            <a:r>
              <a:rPr lang="en-US" altLang="en-US" sz="3200" dirty="0" smtClean="0"/>
              <a:t>increasing </a:t>
            </a:r>
            <a:r>
              <a:rPr lang="en-US" altLang="en-US" sz="3200" dirty="0"/>
              <a:t>to 33.8% </a:t>
            </a:r>
            <a:r>
              <a:rPr lang="en-US" altLang="en-US" sz="3200" dirty="0" smtClean="0"/>
              <a:t>by </a:t>
            </a:r>
            <a:r>
              <a:rPr lang="en-US" altLang="en-US" sz="3200" dirty="0"/>
              <a:t>FY 2029-30</a:t>
            </a:r>
          </a:p>
          <a:p>
            <a:pPr lvl="1">
              <a:spcBef>
                <a:spcPts val="1200"/>
              </a:spcBef>
              <a:defRPr/>
            </a:pPr>
            <a:r>
              <a:rPr lang="en-US" altLang="en-US" sz="3200" dirty="0"/>
              <a:t>Rates begin to decrease </a:t>
            </a:r>
            <a:r>
              <a:rPr lang="en-US" altLang="en-US" sz="3200" dirty="0" smtClean="0"/>
              <a:t>by </a:t>
            </a:r>
            <a:r>
              <a:rPr lang="en-US" altLang="en-US" sz="3200" dirty="0"/>
              <a:t>FY </a:t>
            </a:r>
            <a:r>
              <a:rPr lang="en-US" altLang="en-US" sz="3200" dirty="0" smtClean="0"/>
              <a:t>2030-31 to normalize at an estimated 18% for Public </a:t>
            </a:r>
            <a:r>
              <a:rPr lang="en-US" altLang="en-US" sz="3200" dirty="0"/>
              <a:t>Safety </a:t>
            </a:r>
            <a:r>
              <a:rPr lang="en-US" altLang="en-US" sz="3200" dirty="0" smtClean="0"/>
              <a:t>&amp; 9% for Miscellaneous </a:t>
            </a:r>
            <a:r>
              <a:rPr lang="en-US" altLang="en-US" sz="3200" dirty="0"/>
              <a:t>plans </a:t>
            </a:r>
            <a:r>
              <a:rPr lang="en-US" altLang="en-US" sz="3200" dirty="0" smtClean="0"/>
              <a:t>by FY 2039-40 </a:t>
            </a:r>
          </a:p>
          <a:p>
            <a:pPr lvl="1">
              <a:spcBef>
                <a:spcPts val="1200"/>
              </a:spcBef>
              <a:defRPr/>
            </a:pPr>
            <a:r>
              <a:rPr lang="en-US" altLang="en-US" sz="3200" dirty="0" smtClean="0"/>
              <a:t>Potential to reduce future costs (Council Pension Sub-Committee)</a:t>
            </a:r>
            <a:endParaRPr lang="en-US" altLang="en-US" sz="3200" dirty="0"/>
          </a:p>
          <a:p>
            <a:pPr lvl="2">
              <a:spcBef>
                <a:spcPts val="1200"/>
              </a:spcBef>
              <a:buFont typeface="Arial" panose="020B0604020202020204" pitchFamily="34" charset="0"/>
              <a:buChar char="−"/>
              <a:defRPr/>
            </a:pPr>
            <a:endParaRPr lang="en-US" altLang="en-US" sz="2600" b="1" dirty="0"/>
          </a:p>
        </p:txBody>
      </p:sp>
      <p:sp>
        <p:nvSpPr>
          <p:cNvPr id="15364" name="Slide Number Placeholder 2"/>
          <p:cNvSpPr>
            <a:spLocks noGrp="1"/>
          </p:cNvSpPr>
          <p:nvPr>
            <p:ph type="sldNum" sz="quarter" idx="12"/>
          </p:nvPr>
        </p:nvSpPr>
        <p:spPr bwMode="auto">
          <a:xfrm>
            <a:off x="5715000" y="6461918"/>
            <a:ext cx="457200" cy="365125"/>
          </a:xfrm>
          <a:prstGeom prst="rect">
            <a:avLst/>
          </a:prstGeom>
          <a:noFill/>
          <a:ln>
            <a:miter lim="800000"/>
            <a:headEnd/>
            <a:tailEnd/>
          </a:ln>
        </p:spPr>
        <p:txBody>
          <a:bodyPr/>
          <a:lstStyle/>
          <a:p>
            <a:fld id="{D6A4E097-F86C-4FEF-BEB1-40097852E719}" type="slidenum">
              <a:rPr lang="en-US" altLang="en-US">
                <a:solidFill>
                  <a:prstClr val="black">
                    <a:tint val="75000"/>
                  </a:prstClr>
                </a:solidFill>
              </a:rPr>
              <a:pPr/>
              <a:t>42</a:t>
            </a:fld>
            <a:endParaRPr lang="en-US" altLang="en-US" dirty="0">
              <a:solidFill>
                <a:prstClr val="black">
                  <a:tint val="75000"/>
                </a:prstClr>
              </a:solidFill>
            </a:endParaRPr>
          </a:p>
        </p:txBody>
      </p:sp>
    </p:spTree>
    <p:extLst>
      <p:ext uri="{BB962C8B-B14F-4D97-AF65-F5344CB8AC3E}">
        <p14:creationId xmlns:p14="http://schemas.microsoft.com/office/powerpoint/2010/main" val="403114513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 2019-2020 Vacant Positions</a:t>
            </a:r>
            <a:endParaRPr lang="en-US" dirty="0"/>
          </a:p>
        </p:txBody>
      </p:sp>
      <p:sp>
        <p:nvSpPr>
          <p:cNvPr id="5" name="Content Placeholder 4"/>
          <p:cNvSpPr>
            <a:spLocks noGrp="1"/>
          </p:cNvSpPr>
          <p:nvPr>
            <p:ph sz="half" idx="2"/>
          </p:nvPr>
        </p:nvSpPr>
        <p:spPr>
          <a:xfrm>
            <a:off x="381000" y="1291498"/>
            <a:ext cx="11430000" cy="4876800"/>
          </a:xfrm>
          <a:noFill/>
        </p:spPr>
        <p:txBody>
          <a:bodyPr>
            <a:normAutofit/>
          </a:bodyPr>
          <a:lstStyle/>
          <a:p>
            <a:r>
              <a:rPr lang="en-US" dirty="0" smtClean="0"/>
              <a:t>35 vacant full-time positions (August 2020): </a:t>
            </a:r>
          </a:p>
          <a:p>
            <a:pPr lvl="1"/>
            <a:r>
              <a:rPr lang="en-US" dirty="0" smtClean="0"/>
              <a:t>Public Works – 9</a:t>
            </a:r>
          </a:p>
          <a:p>
            <a:pPr lvl="1"/>
            <a:r>
              <a:rPr lang="en-US" dirty="0" smtClean="0"/>
              <a:t>Police – 8</a:t>
            </a:r>
          </a:p>
          <a:p>
            <a:pPr lvl="1"/>
            <a:r>
              <a:rPr lang="en-US" dirty="0" smtClean="0"/>
              <a:t>Community Services – 5</a:t>
            </a:r>
          </a:p>
          <a:p>
            <a:pPr lvl="1"/>
            <a:r>
              <a:rPr lang="en-US" dirty="0"/>
              <a:t>Fire – 3</a:t>
            </a:r>
          </a:p>
          <a:p>
            <a:pPr lvl="1"/>
            <a:r>
              <a:rPr lang="en-US" dirty="0"/>
              <a:t>Information Technology – 3</a:t>
            </a:r>
          </a:p>
          <a:p>
            <a:pPr lvl="1"/>
            <a:r>
              <a:rPr lang="en-US" dirty="0"/>
              <a:t>Finance </a:t>
            </a:r>
            <a:r>
              <a:rPr lang="en-US" dirty="0" smtClean="0"/>
              <a:t>– 3</a:t>
            </a:r>
          </a:p>
          <a:p>
            <a:pPr lvl="1"/>
            <a:r>
              <a:rPr lang="en-US" dirty="0"/>
              <a:t>Development Services – </a:t>
            </a:r>
            <a:r>
              <a:rPr lang="en-US" dirty="0" smtClean="0"/>
              <a:t>2</a:t>
            </a:r>
            <a:endParaRPr lang="en-US" dirty="0"/>
          </a:p>
          <a:p>
            <a:pPr lvl="1"/>
            <a:r>
              <a:rPr lang="en-US" dirty="0" smtClean="0"/>
              <a:t>City Manager - 1</a:t>
            </a:r>
          </a:p>
          <a:p>
            <a:pPr lvl="1"/>
            <a:r>
              <a:rPr lang="en-US" dirty="0" smtClean="0"/>
              <a:t>Human Resources – 1</a:t>
            </a:r>
          </a:p>
          <a:p>
            <a:pPr lvl="1"/>
            <a:endParaRPr lang="en-US" dirty="0" smtClean="0"/>
          </a:p>
          <a:p>
            <a:pPr lvl="1"/>
            <a:endParaRPr lang="en-US" dirty="0"/>
          </a:p>
        </p:txBody>
      </p:sp>
      <p:sp>
        <p:nvSpPr>
          <p:cNvPr id="4" name="Slide Number Placeholder 3"/>
          <p:cNvSpPr>
            <a:spLocks noGrp="1"/>
          </p:cNvSpPr>
          <p:nvPr>
            <p:ph type="sldNum" sz="quarter" idx="12"/>
          </p:nvPr>
        </p:nvSpPr>
        <p:spPr>
          <a:xfrm>
            <a:off x="5867400" y="6423158"/>
            <a:ext cx="457200" cy="365125"/>
          </a:xfrm>
        </p:spPr>
        <p:txBody>
          <a:bodyPr/>
          <a:lstStyle/>
          <a:p>
            <a:fld id="{CDFF2B2A-FB37-4B84-A5B7-C17FBE495EB2}"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169817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
          </a:xfrm>
        </p:spPr>
        <p:txBody>
          <a:bodyPr>
            <a:normAutofit fontScale="90000"/>
          </a:bodyPr>
          <a:lstStyle/>
          <a:p>
            <a:r>
              <a:rPr lang="en-US" dirty="0" smtClean="0"/>
              <a:t>Proposed FY 2020-2021 Frozen Full-Time Positions</a:t>
            </a:r>
            <a:endParaRPr lang="en-US" dirty="0"/>
          </a:p>
        </p:txBody>
      </p:sp>
      <p:sp>
        <p:nvSpPr>
          <p:cNvPr id="5" name="Content Placeholder 4"/>
          <p:cNvSpPr>
            <a:spLocks noGrp="1"/>
          </p:cNvSpPr>
          <p:nvPr>
            <p:ph idx="1"/>
          </p:nvPr>
        </p:nvSpPr>
        <p:spPr>
          <a:xfrm>
            <a:off x="609600" y="1600201"/>
            <a:ext cx="10972800" cy="4756152"/>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800" dirty="0" smtClean="0"/>
              <a:t>Note:   Excludes </a:t>
            </a:r>
            <a:r>
              <a:rPr lang="en-US" sz="1800" dirty="0"/>
              <a:t>p</a:t>
            </a:r>
            <a:r>
              <a:rPr lang="en-US" sz="1800" dirty="0" smtClean="0"/>
              <a:t>art-time positions</a:t>
            </a:r>
            <a:endParaRPr lang="en-US" sz="1800" dirty="0"/>
          </a:p>
        </p:txBody>
      </p:sp>
      <p:sp>
        <p:nvSpPr>
          <p:cNvPr id="3" name="Slide Number Placeholder 2"/>
          <p:cNvSpPr>
            <a:spLocks noGrp="1"/>
          </p:cNvSpPr>
          <p:nvPr>
            <p:ph type="sldNum" sz="quarter" idx="12"/>
          </p:nvPr>
        </p:nvSpPr>
        <p:spPr>
          <a:xfrm>
            <a:off x="5867400" y="6356353"/>
            <a:ext cx="457200" cy="365125"/>
          </a:xfrm>
        </p:spPr>
        <p:txBody>
          <a:bodyPr/>
          <a:lstStyle/>
          <a:p>
            <a:fld id="{CDFF2B2A-FB37-4B84-A5B7-C17FBE495EB2}" type="slidenum">
              <a:rPr lang="en-US" smtClean="0">
                <a:solidFill>
                  <a:prstClr val="black">
                    <a:tint val="75000"/>
                  </a:prstClr>
                </a:solidFill>
              </a:rPr>
              <a:pPr/>
              <a:t>44</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76247627"/>
              </p:ext>
            </p:extLst>
          </p:nvPr>
        </p:nvGraphicFramePr>
        <p:xfrm>
          <a:off x="152400" y="720526"/>
          <a:ext cx="11658600" cy="4937760"/>
        </p:xfrm>
        <a:graphic>
          <a:graphicData uri="http://schemas.openxmlformats.org/drawingml/2006/table">
            <a:tbl>
              <a:tblPr firstRow="1" bandRow="1">
                <a:tableStyleId>{5C22544A-7EE6-4342-B048-85BDC9FD1C3A}</a:tableStyleId>
              </a:tblPr>
              <a:tblGrid>
                <a:gridCol w="3124200"/>
                <a:gridCol w="2705100"/>
                <a:gridCol w="2914650"/>
                <a:gridCol w="2914650"/>
              </a:tblGrid>
              <a:tr h="706548">
                <a:tc>
                  <a:txBody>
                    <a:bodyPr/>
                    <a:lstStyle/>
                    <a:p>
                      <a:pPr algn="ctr"/>
                      <a:r>
                        <a:rPr lang="en-US" sz="2400" dirty="0" smtClean="0"/>
                        <a:t>Department</a:t>
                      </a:r>
                      <a:endParaRPr lang="en-US" sz="2400" dirty="0"/>
                    </a:p>
                  </a:txBody>
                  <a:tcPr/>
                </a:tc>
                <a:tc>
                  <a:txBody>
                    <a:bodyPr/>
                    <a:lstStyle/>
                    <a:p>
                      <a:pPr algn="ctr"/>
                      <a:r>
                        <a:rPr lang="en-US" sz="2400" dirty="0" smtClean="0"/>
                        <a:t>Authorized</a:t>
                      </a:r>
                    </a:p>
                    <a:p>
                      <a:pPr algn="ctr"/>
                      <a:r>
                        <a:rPr lang="en-US" sz="2400" dirty="0" smtClean="0"/>
                        <a:t>Positions</a:t>
                      </a:r>
                      <a:endParaRPr lang="en-US" sz="2400" dirty="0"/>
                    </a:p>
                  </a:txBody>
                  <a:tcPr/>
                </a:tc>
                <a:tc>
                  <a:txBody>
                    <a:bodyPr/>
                    <a:lstStyle/>
                    <a:p>
                      <a:pPr algn="ctr"/>
                      <a:r>
                        <a:rPr lang="en-US" sz="2400" dirty="0" smtClean="0"/>
                        <a:t>Vacant </a:t>
                      </a:r>
                    </a:p>
                    <a:p>
                      <a:pPr algn="ctr"/>
                      <a:r>
                        <a:rPr lang="en-US" sz="2400" dirty="0" smtClean="0"/>
                        <a:t>Positions</a:t>
                      </a:r>
                      <a:endParaRPr lang="en-US" sz="2400" dirty="0"/>
                    </a:p>
                  </a:txBody>
                  <a:tcPr/>
                </a:tc>
                <a:tc>
                  <a:txBody>
                    <a:bodyPr/>
                    <a:lstStyle/>
                    <a:p>
                      <a:pPr algn="ctr"/>
                      <a:r>
                        <a:rPr lang="en-US" sz="2400" dirty="0" smtClean="0"/>
                        <a:t>Frozen Positions</a:t>
                      </a:r>
                    </a:p>
                    <a:p>
                      <a:pPr algn="ctr"/>
                      <a:r>
                        <a:rPr lang="en-US" sz="2400" dirty="0" smtClean="0"/>
                        <a:t>for FY  2020-21</a:t>
                      </a:r>
                      <a:endParaRPr lang="en-US" sz="2400" dirty="0"/>
                    </a:p>
                  </a:txBody>
                  <a:tcPr/>
                </a:tc>
              </a:tr>
              <a:tr h="392526">
                <a:tc>
                  <a:txBody>
                    <a:bodyPr/>
                    <a:lstStyle/>
                    <a:p>
                      <a:r>
                        <a:rPr lang="en-US" sz="2400" dirty="0" smtClean="0"/>
                        <a:t>Police</a:t>
                      </a:r>
                      <a:endParaRPr lang="en-US" sz="2400" dirty="0"/>
                    </a:p>
                  </a:txBody>
                  <a:tcPr>
                    <a:solidFill>
                      <a:schemeClr val="accent1">
                        <a:lumMod val="40000"/>
                        <a:lumOff val="60000"/>
                      </a:schemeClr>
                    </a:solidFill>
                  </a:tcPr>
                </a:tc>
                <a:tc>
                  <a:txBody>
                    <a:bodyPr/>
                    <a:lstStyle/>
                    <a:p>
                      <a:pPr algn="ctr"/>
                      <a:r>
                        <a:rPr lang="en-US" sz="2400" dirty="0" smtClean="0"/>
                        <a:t>82</a:t>
                      </a:r>
                      <a:endParaRPr lang="en-US" sz="2400" dirty="0"/>
                    </a:p>
                  </a:txBody>
                  <a:tcPr>
                    <a:solidFill>
                      <a:schemeClr val="accent1">
                        <a:lumMod val="40000"/>
                        <a:lumOff val="60000"/>
                      </a:schemeClr>
                    </a:solidFill>
                  </a:tcPr>
                </a:tc>
                <a:tc>
                  <a:txBody>
                    <a:bodyPr/>
                    <a:lstStyle/>
                    <a:p>
                      <a:pPr algn="ctr"/>
                      <a:r>
                        <a:rPr lang="en-US" sz="2400" dirty="0" smtClean="0"/>
                        <a:t>8</a:t>
                      </a:r>
                      <a:endParaRPr lang="en-US" sz="2400" dirty="0"/>
                    </a:p>
                  </a:txBody>
                  <a:tcPr>
                    <a:solidFill>
                      <a:schemeClr val="accent1">
                        <a:lumMod val="40000"/>
                        <a:lumOff val="60000"/>
                      </a:schemeClr>
                    </a:solidFill>
                  </a:tcPr>
                </a:tc>
                <a:tc>
                  <a:txBody>
                    <a:bodyPr/>
                    <a:lstStyle/>
                    <a:p>
                      <a:pPr algn="ctr"/>
                      <a:r>
                        <a:rPr lang="en-US" sz="2400" dirty="0" smtClean="0"/>
                        <a:t>6</a:t>
                      </a:r>
                      <a:endParaRPr lang="en-US" sz="2400" dirty="0"/>
                    </a:p>
                  </a:txBody>
                  <a:tcPr>
                    <a:solidFill>
                      <a:schemeClr val="accent1">
                        <a:lumMod val="40000"/>
                        <a:lumOff val="60000"/>
                      </a:schemeClr>
                    </a:solidFill>
                  </a:tcPr>
                </a:tc>
              </a:tr>
              <a:tr h="392526">
                <a:tc>
                  <a:txBody>
                    <a:bodyPr/>
                    <a:lstStyle/>
                    <a:p>
                      <a:r>
                        <a:rPr lang="en-US" sz="2400" dirty="0" smtClean="0"/>
                        <a:t>Fire</a:t>
                      </a:r>
                      <a:endParaRPr lang="en-US" sz="2400" dirty="0"/>
                    </a:p>
                  </a:txBody>
                  <a:tcPr>
                    <a:solidFill>
                      <a:schemeClr val="accent1">
                        <a:lumMod val="40000"/>
                        <a:lumOff val="60000"/>
                      </a:schemeClr>
                    </a:solidFill>
                  </a:tcPr>
                </a:tc>
                <a:tc>
                  <a:txBody>
                    <a:bodyPr/>
                    <a:lstStyle/>
                    <a:p>
                      <a:pPr algn="ctr"/>
                      <a:r>
                        <a:rPr lang="en-US" sz="2400" dirty="0" smtClean="0"/>
                        <a:t>52</a:t>
                      </a:r>
                      <a:endParaRPr lang="en-US" sz="2400" dirty="0"/>
                    </a:p>
                  </a:txBody>
                  <a:tcPr>
                    <a:solidFill>
                      <a:schemeClr val="accent1">
                        <a:lumMod val="40000"/>
                        <a:lumOff val="60000"/>
                      </a:schemeClr>
                    </a:solidFill>
                  </a:tcPr>
                </a:tc>
                <a:tc>
                  <a:txBody>
                    <a:bodyPr/>
                    <a:lstStyle/>
                    <a:p>
                      <a:pPr algn="ctr"/>
                      <a:r>
                        <a:rPr lang="en-US" sz="2400" dirty="0" smtClean="0"/>
                        <a:t>3</a:t>
                      </a:r>
                      <a:endParaRPr lang="en-US" sz="2400" dirty="0"/>
                    </a:p>
                  </a:txBody>
                  <a:tcPr>
                    <a:solidFill>
                      <a:schemeClr val="accent1">
                        <a:lumMod val="40000"/>
                        <a:lumOff val="60000"/>
                      </a:schemeClr>
                    </a:solidFill>
                  </a:tcPr>
                </a:tc>
                <a:tc>
                  <a:txBody>
                    <a:bodyPr/>
                    <a:lstStyle/>
                    <a:p>
                      <a:pPr algn="ctr"/>
                      <a:r>
                        <a:rPr lang="en-US" sz="2400" dirty="0" smtClean="0"/>
                        <a:t>2</a:t>
                      </a:r>
                      <a:endParaRPr lang="en-US" sz="2400" dirty="0"/>
                    </a:p>
                  </a:txBody>
                  <a:tcPr>
                    <a:solidFill>
                      <a:schemeClr val="accent1">
                        <a:lumMod val="40000"/>
                        <a:lumOff val="60000"/>
                      </a:schemeClr>
                    </a:solidFill>
                  </a:tcPr>
                </a:tc>
              </a:tr>
              <a:tr h="404091">
                <a:tc>
                  <a:txBody>
                    <a:bodyPr/>
                    <a:lstStyle/>
                    <a:p>
                      <a:r>
                        <a:rPr lang="en-US" sz="2400" dirty="0" smtClean="0"/>
                        <a:t>Public Works</a:t>
                      </a:r>
                      <a:endParaRPr lang="en-US" sz="2400" dirty="0"/>
                    </a:p>
                  </a:txBody>
                  <a:tcPr>
                    <a:solidFill>
                      <a:schemeClr val="accent1">
                        <a:lumMod val="40000"/>
                        <a:lumOff val="60000"/>
                      </a:schemeClr>
                    </a:solidFill>
                  </a:tcPr>
                </a:tc>
                <a:tc>
                  <a:txBody>
                    <a:bodyPr/>
                    <a:lstStyle/>
                    <a:p>
                      <a:pPr algn="ctr"/>
                      <a:r>
                        <a:rPr lang="en-US" sz="2400" dirty="0" smtClean="0"/>
                        <a:t>48</a:t>
                      </a:r>
                      <a:endParaRPr lang="en-US" sz="2400" dirty="0"/>
                    </a:p>
                  </a:txBody>
                  <a:tcPr>
                    <a:solidFill>
                      <a:schemeClr val="accent1">
                        <a:lumMod val="40000"/>
                        <a:lumOff val="60000"/>
                      </a:schemeClr>
                    </a:solidFill>
                  </a:tcPr>
                </a:tc>
                <a:tc>
                  <a:txBody>
                    <a:bodyPr/>
                    <a:lstStyle/>
                    <a:p>
                      <a:pPr algn="ctr"/>
                      <a:r>
                        <a:rPr lang="en-US" sz="2400" dirty="0" smtClean="0"/>
                        <a:t>9</a:t>
                      </a:r>
                      <a:endParaRPr lang="en-US" sz="2400" dirty="0"/>
                    </a:p>
                  </a:txBody>
                  <a:tcPr>
                    <a:solidFill>
                      <a:schemeClr val="accent1">
                        <a:lumMod val="40000"/>
                        <a:lumOff val="60000"/>
                      </a:schemeClr>
                    </a:solidFill>
                  </a:tcPr>
                </a:tc>
                <a:tc>
                  <a:txBody>
                    <a:bodyPr/>
                    <a:lstStyle/>
                    <a:p>
                      <a:pPr algn="ctr"/>
                      <a:r>
                        <a:rPr lang="en-US" sz="2400" dirty="0" smtClean="0"/>
                        <a:t>5</a:t>
                      </a:r>
                      <a:endParaRPr lang="en-US" sz="2400" dirty="0"/>
                    </a:p>
                  </a:txBody>
                  <a:tcPr>
                    <a:solidFill>
                      <a:schemeClr val="accent1">
                        <a:lumMod val="40000"/>
                        <a:lumOff val="60000"/>
                      </a:schemeClr>
                    </a:solidFill>
                  </a:tcPr>
                </a:tc>
              </a:tr>
              <a:tr h="404091">
                <a:tc>
                  <a:txBody>
                    <a:bodyPr/>
                    <a:lstStyle/>
                    <a:p>
                      <a:r>
                        <a:rPr lang="en-US" sz="2400" dirty="0" smtClean="0"/>
                        <a:t>Community Services</a:t>
                      </a:r>
                      <a:endParaRPr lang="en-US" sz="2400" dirty="0"/>
                    </a:p>
                  </a:txBody>
                  <a:tcPr>
                    <a:solidFill>
                      <a:schemeClr val="accent1">
                        <a:lumMod val="40000"/>
                        <a:lumOff val="60000"/>
                      </a:schemeClr>
                    </a:solidFill>
                  </a:tcPr>
                </a:tc>
                <a:tc>
                  <a:txBody>
                    <a:bodyPr/>
                    <a:lstStyle/>
                    <a:p>
                      <a:pPr algn="ctr"/>
                      <a:r>
                        <a:rPr lang="en-US" sz="2400" dirty="0" smtClean="0"/>
                        <a:t>33</a:t>
                      </a:r>
                      <a:endParaRPr lang="en-US" sz="2400" dirty="0"/>
                    </a:p>
                  </a:txBody>
                  <a:tcPr>
                    <a:solidFill>
                      <a:schemeClr val="accent1">
                        <a:lumMod val="40000"/>
                        <a:lumOff val="60000"/>
                      </a:schemeClr>
                    </a:solidFill>
                  </a:tcPr>
                </a:tc>
                <a:tc>
                  <a:txBody>
                    <a:bodyPr/>
                    <a:lstStyle/>
                    <a:p>
                      <a:pPr algn="ctr"/>
                      <a:r>
                        <a:rPr lang="en-US" sz="2400" dirty="0" smtClean="0"/>
                        <a:t>5</a:t>
                      </a:r>
                      <a:endParaRPr lang="en-US" sz="2400" dirty="0"/>
                    </a:p>
                  </a:txBody>
                  <a:tcPr>
                    <a:solidFill>
                      <a:schemeClr val="accent1">
                        <a:lumMod val="40000"/>
                        <a:lumOff val="60000"/>
                      </a:schemeClr>
                    </a:solidFill>
                  </a:tcPr>
                </a:tc>
                <a:tc>
                  <a:txBody>
                    <a:bodyPr/>
                    <a:lstStyle/>
                    <a:p>
                      <a:pPr algn="ctr"/>
                      <a:r>
                        <a:rPr lang="en-US" sz="2400" dirty="0" smtClean="0"/>
                        <a:t>4</a:t>
                      </a:r>
                      <a:endParaRPr lang="en-US" sz="2400" dirty="0"/>
                    </a:p>
                  </a:txBody>
                  <a:tcPr>
                    <a:solidFill>
                      <a:schemeClr val="accent1">
                        <a:lumMod val="40000"/>
                        <a:lumOff val="60000"/>
                      </a:schemeClr>
                    </a:solidFill>
                  </a:tcPr>
                </a:tc>
              </a:tr>
              <a:tr h="404091">
                <a:tc>
                  <a:txBody>
                    <a:bodyPr/>
                    <a:lstStyle/>
                    <a:p>
                      <a:r>
                        <a:rPr lang="en-US" sz="2400" dirty="0" smtClean="0"/>
                        <a:t>Development Services</a:t>
                      </a:r>
                      <a:endParaRPr lang="en-US" sz="2400" dirty="0"/>
                    </a:p>
                  </a:txBody>
                  <a:tcPr>
                    <a:solidFill>
                      <a:schemeClr val="accent1">
                        <a:lumMod val="40000"/>
                        <a:lumOff val="60000"/>
                      </a:schemeClr>
                    </a:solidFill>
                  </a:tcPr>
                </a:tc>
                <a:tc>
                  <a:txBody>
                    <a:bodyPr/>
                    <a:lstStyle/>
                    <a:p>
                      <a:pPr algn="ctr"/>
                      <a:r>
                        <a:rPr lang="en-US" sz="2400" dirty="0" smtClean="0"/>
                        <a:t>17</a:t>
                      </a:r>
                      <a:endParaRPr lang="en-US" sz="2400" dirty="0"/>
                    </a:p>
                  </a:txBody>
                  <a:tcPr>
                    <a:solidFill>
                      <a:schemeClr val="accent1">
                        <a:lumMod val="40000"/>
                        <a:lumOff val="60000"/>
                      </a:schemeClr>
                    </a:solidFill>
                  </a:tcPr>
                </a:tc>
                <a:tc>
                  <a:txBody>
                    <a:bodyPr/>
                    <a:lstStyle/>
                    <a:p>
                      <a:pPr algn="ctr"/>
                      <a:r>
                        <a:rPr lang="en-US" sz="2400" dirty="0" smtClean="0"/>
                        <a:t>2</a:t>
                      </a:r>
                      <a:endParaRPr lang="en-US" sz="2400" dirty="0"/>
                    </a:p>
                  </a:txBody>
                  <a:tcPr>
                    <a:solidFill>
                      <a:schemeClr val="accent1">
                        <a:lumMod val="40000"/>
                        <a:lumOff val="60000"/>
                      </a:schemeClr>
                    </a:solidFill>
                  </a:tcPr>
                </a:tc>
                <a:tc>
                  <a:txBody>
                    <a:bodyPr/>
                    <a:lstStyle/>
                    <a:p>
                      <a:pPr algn="ctr"/>
                      <a:r>
                        <a:rPr lang="en-US" sz="2400" dirty="0" smtClean="0"/>
                        <a:t>1</a:t>
                      </a:r>
                      <a:endParaRPr lang="en-US" sz="2400" dirty="0"/>
                    </a:p>
                  </a:txBody>
                  <a:tcPr>
                    <a:solidFill>
                      <a:schemeClr val="accent1">
                        <a:lumMod val="40000"/>
                        <a:lumOff val="60000"/>
                      </a:schemeClr>
                    </a:solidFill>
                  </a:tcPr>
                </a:tc>
              </a:tr>
              <a:tr h="404091">
                <a:tc>
                  <a:txBody>
                    <a:bodyPr/>
                    <a:lstStyle/>
                    <a:p>
                      <a:r>
                        <a:rPr lang="en-US" sz="2400" dirty="0" smtClean="0"/>
                        <a:t>Finance </a:t>
                      </a:r>
                      <a:endParaRPr lang="en-US" sz="2400" dirty="0"/>
                    </a:p>
                  </a:txBody>
                  <a:tcPr>
                    <a:solidFill>
                      <a:schemeClr val="accent1">
                        <a:lumMod val="40000"/>
                        <a:lumOff val="60000"/>
                      </a:schemeClr>
                    </a:solidFill>
                  </a:tcPr>
                </a:tc>
                <a:tc>
                  <a:txBody>
                    <a:bodyPr/>
                    <a:lstStyle/>
                    <a:p>
                      <a:pPr algn="ctr"/>
                      <a:r>
                        <a:rPr lang="en-US" sz="2400" dirty="0" smtClean="0"/>
                        <a:t>3</a:t>
                      </a:r>
                      <a:endParaRPr lang="en-US" sz="2400" dirty="0"/>
                    </a:p>
                  </a:txBody>
                  <a:tcPr>
                    <a:solidFill>
                      <a:schemeClr val="accent1">
                        <a:lumMod val="40000"/>
                        <a:lumOff val="60000"/>
                      </a:schemeClr>
                    </a:solidFill>
                  </a:tcPr>
                </a:tc>
                <a:tc>
                  <a:txBody>
                    <a:bodyPr/>
                    <a:lstStyle/>
                    <a:p>
                      <a:pPr algn="ctr"/>
                      <a:r>
                        <a:rPr lang="en-US" sz="2400" dirty="0" smtClean="0"/>
                        <a:t>1</a:t>
                      </a:r>
                      <a:endParaRPr lang="en-US" sz="2400" dirty="0"/>
                    </a:p>
                  </a:txBody>
                  <a:tcPr>
                    <a:solidFill>
                      <a:schemeClr val="accent1">
                        <a:lumMod val="40000"/>
                        <a:lumOff val="60000"/>
                      </a:schemeClr>
                    </a:solidFill>
                  </a:tcPr>
                </a:tc>
                <a:tc>
                  <a:txBody>
                    <a:bodyPr/>
                    <a:lstStyle/>
                    <a:p>
                      <a:pPr algn="ctr"/>
                      <a:r>
                        <a:rPr lang="en-US" sz="2400" dirty="0" smtClean="0"/>
                        <a:t>1</a:t>
                      </a:r>
                      <a:endParaRPr lang="en-US" sz="2400" dirty="0"/>
                    </a:p>
                  </a:txBody>
                  <a:tcPr>
                    <a:solidFill>
                      <a:schemeClr val="accent1">
                        <a:lumMod val="40000"/>
                        <a:lumOff val="60000"/>
                      </a:schemeClr>
                    </a:solidFill>
                  </a:tcPr>
                </a:tc>
              </a:tr>
              <a:tr h="404091">
                <a:tc>
                  <a:txBody>
                    <a:bodyPr/>
                    <a:lstStyle/>
                    <a:p>
                      <a:r>
                        <a:rPr lang="en-US" sz="2400" dirty="0" smtClean="0"/>
                        <a:t>Human Resources</a:t>
                      </a:r>
                      <a:endParaRPr lang="en-US" sz="2400" dirty="0"/>
                    </a:p>
                  </a:txBody>
                  <a:tcPr>
                    <a:solidFill>
                      <a:schemeClr val="accent1">
                        <a:lumMod val="40000"/>
                        <a:lumOff val="60000"/>
                      </a:schemeClr>
                    </a:solidFill>
                  </a:tcPr>
                </a:tc>
                <a:tc>
                  <a:txBody>
                    <a:bodyPr/>
                    <a:lstStyle/>
                    <a:p>
                      <a:pPr algn="ctr"/>
                      <a:r>
                        <a:rPr lang="en-US" sz="2400" dirty="0" smtClean="0"/>
                        <a:t>5</a:t>
                      </a:r>
                      <a:endParaRPr lang="en-US" sz="2400" dirty="0"/>
                    </a:p>
                  </a:txBody>
                  <a:tcPr>
                    <a:solidFill>
                      <a:schemeClr val="accent1">
                        <a:lumMod val="40000"/>
                        <a:lumOff val="60000"/>
                      </a:schemeClr>
                    </a:solidFill>
                  </a:tcPr>
                </a:tc>
                <a:tc>
                  <a:txBody>
                    <a:bodyPr/>
                    <a:lstStyle/>
                    <a:p>
                      <a:pPr algn="ctr"/>
                      <a:r>
                        <a:rPr lang="en-US" sz="2400" dirty="0" smtClean="0"/>
                        <a:t>1</a:t>
                      </a:r>
                      <a:endParaRPr lang="en-US" sz="2400" dirty="0"/>
                    </a:p>
                  </a:txBody>
                  <a:tcPr>
                    <a:solidFill>
                      <a:schemeClr val="accent1">
                        <a:lumMod val="40000"/>
                        <a:lumOff val="60000"/>
                      </a:schemeClr>
                    </a:solidFill>
                  </a:tcPr>
                </a:tc>
                <a:tc>
                  <a:txBody>
                    <a:bodyPr/>
                    <a:lstStyle/>
                    <a:p>
                      <a:pPr algn="ctr"/>
                      <a:r>
                        <a:rPr lang="en-US" sz="2400" dirty="0" smtClean="0"/>
                        <a:t>1</a:t>
                      </a:r>
                      <a:endParaRPr lang="en-US" sz="2400" dirty="0"/>
                    </a:p>
                  </a:txBody>
                  <a:tcPr>
                    <a:solidFill>
                      <a:schemeClr val="accent1">
                        <a:lumMod val="40000"/>
                        <a:lumOff val="60000"/>
                      </a:schemeClr>
                    </a:solidFill>
                  </a:tcPr>
                </a:tc>
              </a:tr>
              <a:tr h="404091">
                <a:tc>
                  <a:txBody>
                    <a:bodyPr/>
                    <a:lstStyle/>
                    <a:p>
                      <a:r>
                        <a:rPr lang="en-US" sz="2400" dirty="0" smtClean="0"/>
                        <a:t>Other Departments</a:t>
                      </a:r>
                      <a:endParaRPr lang="en-US" sz="2400" dirty="0"/>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400" dirty="0" smtClean="0"/>
                        <a:t>43</a:t>
                      </a:r>
                      <a:endParaRPr lang="en-US" sz="2400" dirty="0"/>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400" dirty="0" smtClean="0"/>
                        <a:t>6</a:t>
                      </a:r>
                      <a:endParaRPr lang="en-US" sz="2400" dirty="0"/>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400" dirty="0" smtClean="0"/>
                        <a:t>0</a:t>
                      </a:r>
                      <a:endParaRPr lang="en-US" sz="2400" dirty="0"/>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r>
              <a:tr h="392526">
                <a:tc>
                  <a:txBody>
                    <a:bodyPr/>
                    <a:lstStyle/>
                    <a:p>
                      <a:r>
                        <a:rPr lang="en-US" sz="2400" dirty="0" smtClean="0"/>
                        <a:t>Total</a:t>
                      </a:r>
                      <a:endParaRPr lang="en-US" sz="2400" dirty="0"/>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lang="en-US" sz="2400" dirty="0" smtClean="0"/>
                        <a:t>283</a:t>
                      </a:r>
                      <a:endParaRPr lang="en-US" sz="2400" dirty="0"/>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lang="en-US" sz="2400" dirty="0" smtClean="0"/>
                        <a:t>               35   (12.4%)</a:t>
                      </a:r>
                      <a:endParaRPr lang="en-US" sz="2400" dirty="0"/>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lang="en-US" sz="2400" dirty="0" smtClean="0"/>
                        <a:t>           20  (7.1%)</a:t>
                      </a:r>
                      <a:endParaRPr lang="en-US" sz="2400" dirty="0"/>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r>
            </a:tbl>
          </a:graphicData>
        </a:graphic>
      </p:graphicFrame>
    </p:spTree>
    <p:extLst>
      <p:ext uri="{BB962C8B-B14F-4D97-AF65-F5344CB8AC3E}">
        <p14:creationId xmlns:p14="http://schemas.microsoft.com/office/powerpoint/2010/main" val="371273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0"/>
            <a:ext cx="12192000" cy="990600"/>
          </a:xfrm>
        </p:spPr>
        <p:txBody>
          <a:bodyPr>
            <a:noAutofit/>
          </a:bodyPr>
          <a:lstStyle/>
          <a:p>
            <a:pPr algn="ctr">
              <a:defRPr/>
            </a:pPr>
            <a:r>
              <a:rPr lang="en-US" altLang="en-US" sz="3600" dirty="0"/>
              <a:t/>
            </a:r>
            <a:br>
              <a:rPr lang="en-US" altLang="en-US" sz="3600" dirty="0"/>
            </a:br>
            <a:r>
              <a:rPr lang="en-US" altLang="en-US" dirty="0"/>
              <a:t>FY </a:t>
            </a:r>
            <a:r>
              <a:rPr lang="en-US" altLang="en-US" dirty="0" smtClean="0"/>
              <a:t>2020-21 </a:t>
            </a:r>
            <a:r>
              <a:rPr lang="en-US" altLang="en-US" dirty="0"/>
              <a:t>Budget </a:t>
            </a:r>
            <a:r>
              <a:rPr lang="en-US" altLang="en-US" dirty="0" smtClean="0"/>
              <a:t>Appropriation Assumptions </a:t>
            </a:r>
            <a:r>
              <a:rPr lang="en-US" altLang="en-US" sz="3600" u="sng" dirty="0">
                <a:solidFill>
                  <a:srgbClr val="FF0000"/>
                </a:solidFill>
              </a:rPr>
              <a:t/>
            </a:r>
            <a:br>
              <a:rPr lang="en-US" altLang="en-US" sz="3600" u="sng" dirty="0">
                <a:solidFill>
                  <a:srgbClr val="FF0000"/>
                </a:solidFill>
              </a:rPr>
            </a:br>
            <a:endParaRPr lang="en-US" altLang="en-US" sz="3600" dirty="0">
              <a:solidFill>
                <a:srgbClr val="FF0000"/>
              </a:solidFill>
            </a:endParaRPr>
          </a:p>
        </p:txBody>
      </p:sp>
      <p:sp>
        <p:nvSpPr>
          <p:cNvPr id="2" name="Content Placeholder 1">
            <a:extLst>
              <a:ext uri="{FF2B5EF4-FFF2-40B4-BE49-F238E27FC236}">
                <a16:creationId xmlns:a16="http://schemas.microsoft.com/office/drawing/2014/main" xmlns="" id="{DB794833-FD02-D347-8539-A9B0A2052AE8}"/>
              </a:ext>
            </a:extLst>
          </p:cNvPr>
          <p:cNvSpPr>
            <a:spLocks noGrp="1"/>
          </p:cNvSpPr>
          <p:nvPr>
            <p:ph sz="half" idx="2"/>
          </p:nvPr>
        </p:nvSpPr>
        <p:spPr>
          <a:xfrm>
            <a:off x="152400" y="1134269"/>
            <a:ext cx="11658600" cy="4770585"/>
          </a:xfrm>
          <a:ln w="38100">
            <a:solidFill>
              <a:srgbClr val="0F7CA7"/>
            </a:solidFill>
          </a:ln>
        </p:spPr>
        <p:txBody>
          <a:bodyPr>
            <a:normAutofit/>
          </a:bodyPr>
          <a:lstStyle/>
          <a:p>
            <a:pPr marL="0" indent="0">
              <a:spcBef>
                <a:spcPts val="1200"/>
              </a:spcBef>
              <a:buNone/>
              <a:defRPr/>
            </a:pPr>
            <a:endParaRPr lang="en-US" altLang="en-US" sz="3800" b="1" dirty="0" smtClean="0"/>
          </a:p>
          <a:p>
            <a:pPr marL="0" indent="0">
              <a:spcBef>
                <a:spcPts val="1200"/>
              </a:spcBef>
              <a:buNone/>
              <a:defRPr/>
            </a:pPr>
            <a:r>
              <a:rPr lang="en-US" altLang="en-US" sz="3800" b="1" dirty="0" smtClean="0"/>
              <a:t>Operating </a:t>
            </a:r>
            <a:r>
              <a:rPr lang="en-US" altLang="en-US" sz="3800" b="1" dirty="0"/>
              <a:t>&amp; Maintenance (O&amp;M) Budgets</a:t>
            </a:r>
          </a:p>
          <a:p>
            <a:pPr>
              <a:spcBef>
                <a:spcPts val="1200"/>
              </a:spcBef>
              <a:buFont typeface="Wingdings" pitchFamily="2" charset="2"/>
              <a:buChar char="Ø"/>
              <a:defRPr/>
            </a:pPr>
            <a:r>
              <a:rPr lang="en-US" altLang="en-US" sz="3400" dirty="0"/>
              <a:t>Departmental O&amp;M </a:t>
            </a:r>
            <a:r>
              <a:rPr lang="en-US" altLang="en-US" sz="3400" dirty="0" smtClean="0"/>
              <a:t>reduced by approximately 15%</a:t>
            </a:r>
          </a:p>
          <a:p>
            <a:pPr>
              <a:spcBef>
                <a:spcPts val="1200"/>
              </a:spcBef>
              <a:buFont typeface="Wingdings" pitchFamily="2" charset="2"/>
              <a:buChar char="Ø"/>
              <a:defRPr/>
            </a:pPr>
            <a:r>
              <a:rPr lang="en-US" sz="3400" dirty="0" smtClean="0"/>
              <a:t>Equipment replacement charges funded at 50% for FY 2020-2021; returning to 100% in FY 2021-22</a:t>
            </a:r>
            <a:endParaRPr lang="en-US" sz="3400" dirty="0"/>
          </a:p>
          <a:p>
            <a:pPr>
              <a:spcBef>
                <a:spcPts val="1200"/>
              </a:spcBef>
              <a:buFont typeface="Wingdings" pitchFamily="2" charset="2"/>
              <a:buChar char="Ø"/>
              <a:defRPr/>
            </a:pPr>
            <a:r>
              <a:rPr lang="en-US" sz="3400" dirty="0"/>
              <a:t>No </a:t>
            </a:r>
            <a:r>
              <a:rPr lang="en-US" sz="3400" dirty="0" smtClean="0"/>
              <a:t>funding for new technology </a:t>
            </a:r>
            <a:r>
              <a:rPr lang="en-US" sz="3400" dirty="0"/>
              <a:t>or </a:t>
            </a:r>
            <a:r>
              <a:rPr lang="en-US" sz="3400" dirty="0" smtClean="0"/>
              <a:t>infrastructure projects</a:t>
            </a:r>
            <a:endParaRPr lang="en-US" sz="3400" dirty="0"/>
          </a:p>
          <a:p>
            <a:pPr marL="0" indent="0">
              <a:buNone/>
            </a:pPr>
            <a:endParaRPr lang="en-US" dirty="0"/>
          </a:p>
        </p:txBody>
      </p:sp>
      <p:sp>
        <p:nvSpPr>
          <p:cNvPr id="15364" name="Slide Number Placeholder 2"/>
          <p:cNvSpPr>
            <a:spLocks noGrp="1"/>
          </p:cNvSpPr>
          <p:nvPr>
            <p:ph type="sldNum" sz="quarter" idx="12"/>
          </p:nvPr>
        </p:nvSpPr>
        <p:spPr bwMode="auto">
          <a:xfrm>
            <a:off x="5791200" y="6324600"/>
            <a:ext cx="381000" cy="365125"/>
          </a:xfrm>
          <a:prstGeom prst="rect">
            <a:avLst/>
          </a:prstGeom>
          <a:noFill/>
          <a:ln>
            <a:miter lim="800000"/>
            <a:headEnd/>
            <a:tailEnd/>
          </a:ln>
        </p:spPr>
        <p:txBody>
          <a:bodyPr/>
          <a:lstStyle/>
          <a:p>
            <a:fld id="{D6A4E097-F86C-4FEF-BEB1-40097852E719}" type="slidenum">
              <a:rPr lang="en-US" altLang="en-US">
                <a:solidFill>
                  <a:prstClr val="black">
                    <a:tint val="75000"/>
                  </a:prstClr>
                </a:solidFill>
              </a:rPr>
              <a:pPr/>
              <a:t>45</a:t>
            </a:fld>
            <a:endParaRPr lang="en-US" altLang="en-US" dirty="0">
              <a:solidFill>
                <a:prstClr val="black">
                  <a:tint val="75000"/>
                </a:prstClr>
              </a:solidFill>
            </a:endParaRPr>
          </a:p>
        </p:txBody>
      </p:sp>
    </p:spTree>
    <p:extLst>
      <p:ext uri="{BB962C8B-B14F-4D97-AF65-F5344CB8AC3E}">
        <p14:creationId xmlns:p14="http://schemas.microsoft.com/office/powerpoint/2010/main" val="102675419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0"/>
            <a:ext cx="12192000" cy="533400"/>
          </a:xfrm>
        </p:spPr>
        <p:txBody>
          <a:bodyPr>
            <a:normAutofit fontScale="90000"/>
          </a:bodyPr>
          <a:lstStyle/>
          <a:p>
            <a:pPr lvl="0"/>
            <a:r>
              <a:rPr lang="en-US" sz="4000" dirty="0" smtClean="0"/>
              <a:t>General Fund Multi-Year Forecast</a:t>
            </a:r>
            <a:endParaRPr lang="en-US" sz="4000" dirty="0">
              <a:solidFill>
                <a:srgbClr val="FF0000"/>
              </a:solidFill>
            </a:endParaRPr>
          </a:p>
        </p:txBody>
      </p:sp>
      <p:sp>
        <p:nvSpPr>
          <p:cNvPr id="8" name="Content Placeholder 7"/>
          <p:cNvSpPr>
            <a:spLocks noGrp="1"/>
          </p:cNvSpPr>
          <p:nvPr>
            <p:ph idx="1"/>
          </p:nvPr>
        </p:nvSpPr>
        <p:spPr>
          <a:xfrm>
            <a:off x="609600" y="1600200"/>
            <a:ext cx="10972800" cy="5029200"/>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800" dirty="0" smtClean="0"/>
              <a:t>Notes:</a:t>
            </a:r>
          </a:p>
          <a:p>
            <a:r>
              <a:rPr lang="en-US" sz="1700" dirty="0" smtClean="0"/>
              <a:t>Revenue forecast for FY 2020-2021 assumes continued COVID-19 impacts to the local economy and after assumes conservative growth for each year</a:t>
            </a:r>
          </a:p>
          <a:p>
            <a:r>
              <a:rPr lang="en-US" sz="1700" dirty="0" smtClean="0"/>
              <a:t>Appropriations  </a:t>
            </a:r>
            <a:r>
              <a:rPr lang="en-US" sz="1700" dirty="0"/>
              <a:t>forecast for FY 2020-2021 </a:t>
            </a:r>
            <a:r>
              <a:rPr lang="en-US" sz="1700" dirty="0" smtClean="0"/>
              <a:t>assumes </a:t>
            </a:r>
            <a:r>
              <a:rPr lang="en-US" sz="1700" dirty="0"/>
              <a:t>continued COVID-19 impacts to </a:t>
            </a:r>
            <a:r>
              <a:rPr lang="en-US" sz="1700" dirty="0" smtClean="0"/>
              <a:t>City services and </a:t>
            </a:r>
            <a:r>
              <a:rPr lang="en-US" sz="1700" dirty="0"/>
              <a:t>after </a:t>
            </a:r>
            <a:r>
              <a:rPr lang="en-US" sz="1700" dirty="0" smtClean="0"/>
              <a:t>assumes 100% expenditures for each year</a:t>
            </a:r>
            <a:endParaRPr lang="en-US" sz="1700" dirty="0"/>
          </a:p>
          <a:p>
            <a:endParaRPr lang="en-US" sz="1800" dirty="0"/>
          </a:p>
        </p:txBody>
      </p:sp>
      <p:sp>
        <p:nvSpPr>
          <p:cNvPr id="6" name="Slide Number Placeholder 5"/>
          <p:cNvSpPr>
            <a:spLocks noGrp="1"/>
          </p:cNvSpPr>
          <p:nvPr>
            <p:ph type="sldNum" sz="quarter" idx="12"/>
          </p:nvPr>
        </p:nvSpPr>
        <p:spPr>
          <a:xfrm>
            <a:off x="5905500" y="6324600"/>
            <a:ext cx="381000" cy="365125"/>
          </a:xfrm>
          <a:prstGeom prst="rect">
            <a:avLst/>
          </a:prstGeom>
        </p:spPr>
        <p:txBody>
          <a:bodyPr/>
          <a:lstStyle/>
          <a:p>
            <a:pPr lvl="0"/>
            <a:fld id="{56B22A6C-86E1-4DB6-842C-3BD5D2D646E9}" type="slidenum">
              <a:rPr lang="en-US" smtClean="0"/>
              <a:t>46</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154457645"/>
              </p:ext>
            </p:extLst>
          </p:nvPr>
        </p:nvGraphicFramePr>
        <p:xfrm>
          <a:off x="152400" y="609600"/>
          <a:ext cx="11582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608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0"/>
            <a:ext cx="12192000" cy="685800"/>
          </a:xfrm>
        </p:spPr>
        <p:txBody>
          <a:bodyPr>
            <a:normAutofit fontScale="90000"/>
          </a:bodyPr>
          <a:lstStyle/>
          <a:p>
            <a:pPr lvl="0"/>
            <a:r>
              <a:rPr lang="en-US" dirty="0" smtClean="0"/>
              <a:t>General Fund Multi-Year </a:t>
            </a:r>
            <a:r>
              <a:rPr lang="en-US" dirty="0"/>
              <a:t>Forecast</a:t>
            </a:r>
          </a:p>
        </p:txBody>
      </p:sp>
      <p:sp>
        <p:nvSpPr>
          <p:cNvPr id="7" name="Content Placeholder 6"/>
          <p:cNvSpPr>
            <a:spLocks noGrp="1"/>
          </p:cNvSpPr>
          <p:nvPr>
            <p:ph idx="1"/>
          </p:nvPr>
        </p:nvSpPr>
        <p:spPr>
          <a:xfrm>
            <a:off x="609600" y="1600200"/>
            <a:ext cx="10972800" cy="4767433"/>
          </a:xfrm>
        </p:spPr>
        <p:txBody>
          <a:bodyPr>
            <a:normAutofit fontScale="92500"/>
          </a:bodyPr>
          <a:lstStyle/>
          <a:p>
            <a:pPr marL="0" lvl="0" indent="0">
              <a:buNone/>
            </a:pPr>
            <a:r>
              <a:rPr lang="en-US" sz="1700" dirty="0" smtClean="0">
                <a:solidFill>
                  <a:prstClr val="black"/>
                </a:solidFill>
              </a:rPr>
              <a:t>Not</a:t>
            </a:r>
          </a:p>
          <a:p>
            <a:pPr marL="0" lvl="0" indent="0">
              <a:buNone/>
            </a:pPr>
            <a:endParaRPr lang="en-US" sz="1700" dirty="0" smtClean="0">
              <a:solidFill>
                <a:prstClr val="black"/>
              </a:solidFill>
            </a:endParaRPr>
          </a:p>
          <a:p>
            <a:pPr marL="0" lvl="0" indent="0">
              <a:buNone/>
            </a:pPr>
            <a:endParaRPr lang="en-US" sz="1700" dirty="0">
              <a:solidFill>
                <a:prstClr val="black"/>
              </a:solidFill>
            </a:endParaRPr>
          </a:p>
          <a:p>
            <a:pPr marL="0" lvl="0" indent="0">
              <a:buNone/>
            </a:pPr>
            <a:endParaRPr lang="en-US" sz="1700" dirty="0" smtClean="0">
              <a:solidFill>
                <a:prstClr val="black"/>
              </a:solidFill>
            </a:endParaRPr>
          </a:p>
          <a:p>
            <a:pPr marL="0" lvl="0" indent="0">
              <a:buNone/>
            </a:pPr>
            <a:endParaRPr lang="en-US" sz="1700" dirty="0">
              <a:solidFill>
                <a:prstClr val="black"/>
              </a:solidFill>
            </a:endParaRPr>
          </a:p>
          <a:p>
            <a:pPr marL="0" lvl="0" indent="0">
              <a:buNone/>
            </a:pPr>
            <a:endParaRPr lang="en-US" sz="1700" dirty="0" smtClean="0">
              <a:solidFill>
                <a:prstClr val="black"/>
              </a:solidFill>
            </a:endParaRPr>
          </a:p>
          <a:p>
            <a:pPr marL="0" lvl="0" indent="0">
              <a:buNone/>
            </a:pPr>
            <a:endParaRPr lang="en-US" sz="1700" dirty="0">
              <a:solidFill>
                <a:prstClr val="black"/>
              </a:solidFill>
            </a:endParaRPr>
          </a:p>
          <a:p>
            <a:pPr marL="0" lvl="0" indent="0">
              <a:buNone/>
            </a:pPr>
            <a:endParaRPr lang="en-US" sz="1700" dirty="0" smtClean="0">
              <a:solidFill>
                <a:prstClr val="black"/>
              </a:solidFill>
            </a:endParaRPr>
          </a:p>
          <a:p>
            <a:pPr marL="0" lvl="0" indent="0">
              <a:buNone/>
            </a:pPr>
            <a:endParaRPr lang="en-US" sz="1700" dirty="0">
              <a:solidFill>
                <a:prstClr val="black"/>
              </a:solidFill>
            </a:endParaRPr>
          </a:p>
          <a:p>
            <a:pPr marL="0" lvl="0" indent="0">
              <a:buNone/>
            </a:pPr>
            <a:endParaRPr lang="en-US" sz="1700" dirty="0" smtClean="0">
              <a:solidFill>
                <a:prstClr val="black"/>
              </a:solidFill>
            </a:endParaRPr>
          </a:p>
          <a:p>
            <a:pPr marL="0" lvl="0" indent="0">
              <a:buNone/>
            </a:pPr>
            <a:endParaRPr lang="en-US" sz="1700" dirty="0">
              <a:solidFill>
                <a:prstClr val="black"/>
              </a:solidFill>
            </a:endParaRPr>
          </a:p>
          <a:p>
            <a:pPr marL="0" lvl="0" indent="0">
              <a:buNone/>
            </a:pPr>
            <a:endParaRPr lang="en-US" sz="1700" dirty="0" smtClean="0">
              <a:solidFill>
                <a:prstClr val="black"/>
              </a:solidFill>
            </a:endParaRPr>
          </a:p>
          <a:p>
            <a:pPr marL="0" lvl="0" indent="0">
              <a:buNone/>
            </a:pPr>
            <a:endParaRPr lang="en-US" sz="1400" dirty="0">
              <a:solidFill>
                <a:prstClr val="black"/>
              </a:solidFill>
            </a:endParaRPr>
          </a:p>
          <a:p>
            <a:pPr marL="0" lvl="0" indent="0">
              <a:buNone/>
            </a:pPr>
            <a:r>
              <a:rPr lang="en-US" sz="1400" dirty="0" smtClean="0">
                <a:solidFill>
                  <a:prstClr val="black"/>
                </a:solidFill>
              </a:rPr>
              <a:t>Notes:</a:t>
            </a:r>
            <a:endParaRPr lang="en-US" sz="1400" dirty="0">
              <a:solidFill>
                <a:prstClr val="black"/>
              </a:solidFill>
            </a:endParaRPr>
          </a:p>
          <a:p>
            <a:pPr lvl="0"/>
            <a:r>
              <a:rPr lang="en-US" sz="1400" dirty="0">
                <a:solidFill>
                  <a:prstClr val="black"/>
                </a:solidFill>
              </a:rPr>
              <a:t>Revenue forecast for FY 2020-2021 assumes continued COVID-19 impacts to the local economy and after assumes conservative growth for each year</a:t>
            </a:r>
          </a:p>
          <a:p>
            <a:pPr lvl="0"/>
            <a:r>
              <a:rPr lang="en-US" sz="1400" dirty="0">
                <a:solidFill>
                  <a:prstClr val="black"/>
                </a:solidFill>
              </a:rPr>
              <a:t>Appropriations  forecast for FY 2020-2021 assumes continued COVID-19 impacts to City services and after assumes 100% expenditures for each year</a:t>
            </a:r>
          </a:p>
          <a:p>
            <a:endParaRPr lang="en-US" dirty="0"/>
          </a:p>
        </p:txBody>
      </p:sp>
      <p:sp>
        <p:nvSpPr>
          <p:cNvPr id="5" name="Slide Number Placeholder 4"/>
          <p:cNvSpPr>
            <a:spLocks noGrp="1"/>
          </p:cNvSpPr>
          <p:nvPr>
            <p:ph type="sldNum" sz="quarter" idx="12"/>
          </p:nvPr>
        </p:nvSpPr>
        <p:spPr>
          <a:xfrm>
            <a:off x="5867400" y="6367633"/>
            <a:ext cx="457200" cy="365125"/>
          </a:xfrm>
          <a:prstGeom prst="rect">
            <a:avLst/>
          </a:prstGeom>
        </p:spPr>
        <p:txBody>
          <a:bodyPr/>
          <a:lstStyle/>
          <a:p>
            <a:pPr lvl="0"/>
            <a:fld id="{56B22A6C-86E1-4DB6-842C-3BD5D2D646E9}" type="slidenum">
              <a:rPr lang="en-US" smtClean="0"/>
              <a:t>47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0064540"/>
              </p:ext>
            </p:extLst>
          </p:nvPr>
        </p:nvGraphicFramePr>
        <p:xfrm>
          <a:off x="152400" y="761999"/>
          <a:ext cx="11810999" cy="4495800"/>
        </p:xfrm>
        <a:graphic>
          <a:graphicData uri="http://schemas.openxmlformats.org/drawingml/2006/table">
            <a:tbl>
              <a:tblPr/>
              <a:tblGrid>
                <a:gridCol w="2577314"/>
                <a:gridCol w="2489374"/>
                <a:gridCol w="2218791"/>
                <a:gridCol w="2171438"/>
                <a:gridCol w="2354082"/>
              </a:tblGrid>
              <a:tr h="649625">
                <a:tc>
                  <a:txBody>
                    <a:bodyPr/>
                    <a:lstStyle/>
                    <a:p>
                      <a:pPr algn="ctr" fontAlgn="ctr"/>
                      <a:r>
                        <a:rPr lang="en-US" sz="2000" b="1" i="0" u="none" strike="noStrike" dirty="0">
                          <a:solidFill>
                            <a:srgbClr val="000000"/>
                          </a:solidFill>
                          <a:effectLst/>
                          <a:latin typeface="Calibri" panose="020F0502020204030204" pitchFamily="34" charset="0"/>
                        </a:rPr>
                        <a:t>Fiscal Year (FY)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1" i="0" u="none" strike="noStrike" dirty="0">
                          <a:solidFill>
                            <a:srgbClr val="000000"/>
                          </a:solidFill>
                          <a:effectLst/>
                          <a:latin typeface="Calibri" panose="020F0502020204030204" pitchFamily="34" charset="0"/>
                        </a:rPr>
                        <a:t>Revenues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1" i="0" u="none" strike="noStrike">
                          <a:solidFill>
                            <a:srgbClr val="000000"/>
                          </a:solidFill>
                          <a:effectLst/>
                          <a:latin typeface="Calibri" panose="020F0502020204030204" pitchFamily="34" charset="0"/>
                        </a:rPr>
                        <a:t>Appropriations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1" i="0" u="none" strike="noStrike">
                          <a:solidFill>
                            <a:srgbClr val="000000"/>
                          </a:solidFill>
                          <a:effectLst/>
                          <a:latin typeface="Calibri" panose="020F0502020204030204" pitchFamily="34" charset="0"/>
                        </a:rPr>
                        <a:t>Fund Balance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1" i="0" u="none" strike="noStrike" dirty="0" smtClean="0">
                          <a:solidFill>
                            <a:srgbClr val="000000"/>
                          </a:solidFill>
                          <a:effectLst/>
                          <a:latin typeface="Calibri" panose="020F0502020204030204" pitchFamily="34" charset="0"/>
                        </a:rPr>
                        <a:t>GFOA Minimum 16.66</a:t>
                      </a:r>
                      <a:r>
                        <a:rPr lang="en-US" sz="2000" b="1" i="0" u="none" strike="noStrike" dirty="0">
                          <a:solidFill>
                            <a:srgbClr val="000000"/>
                          </a:solidFill>
                          <a:effectLst/>
                          <a:latin typeface="Calibri" panose="020F0502020204030204" pitchFamily="34" charset="0"/>
                        </a:rPr>
                        <a:t>% reserve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545741">
                <a:tc>
                  <a:txBody>
                    <a:bodyPr/>
                    <a:lstStyle/>
                    <a:p>
                      <a:pPr algn="l" fontAlgn="b"/>
                      <a:r>
                        <a:rPr lang="en-US" sz="2000" b="0" i="0" u="none" strike="noStrike" dirty="0">
                          <a:effectLst/>
                          <a:latin typeface="+mn-lt"/>
                        </a:rPr>
                        <a:t>2018-19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dirty="0">
                          <a:effectLst/>
                          <a:latin typeface="+mn-lt"/>
                        </a:rPr>
                        <a:t>$80,014,542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dirty="0" smtClean="0">
                          <a:solidFill>
                            <a:srgbClr val="FF0000"/>
                          </a:solidFill>
                          <a:effectLst/>
                          <a:latin typeface="+mn-lt"/>
                        </a:rPr>
                        <a:t>$78,056,312 </a:t>
                      </a:r>
                      <a:endParaRPr lang="en-US" sz="2000" b="0" i="0" u="none" strike="noStrike" dirty="0">
                        <a:solidFill>
                          <a:srgbClr val="FF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a:effectLst/>
                          <a:latin typeface="+mn-lt"/>
                        </a:rPr>
                        <a:t>$22,298,953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dirty="0" smtClean="0">
                          <a:effectLst/>
                          <a:latin typeface="+mn-lt"/>
                        </a:rPr>
                        <a:t>$12,956,700 </a:t>
                      </a:r>
                      <a:endParaRPr lang="en-US" sz="2000" b="0" i="0" u="none" strike="noStrike" dirty="0">
                        <a:effectLst/>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545741">
                <a:tc>
                  <a:txBody>
                    <a:bodyPr/>
                    <a:lstStyle/>
                    <a:p>
                      <a:pPr algn="l" fontAlgn="b"/>
                      <a:r>
                        <a:rPr lang="en-US" sz="2000" b="0" i="0" u="none" strike="noStrike">
                          <a:effectLst/>
                          <a:latin typeface="+mn-lt"/>
                        </a:rPr>
                        <a:t>2019-20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effectLst/>
                          <a:latin typeface="+mn-lt"/>
                        </a:rPr>
                        <a:t>67,107,993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FF0000"/>
                          </a:solidFill>
                          <a:effectLst/>
                          <a:latin typeface="+mn-lt"/>
                        </a:rPr>
                        <a:t>74,595,883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effectLst/>
                          <a:latin typeface="+mn-lt"/>
                        </a:rPr>
                        <a:t>16,811,063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effectLst/>
                          <a:latin typeface="+mn-lt"/>
                        </a:rPr>
                        <a:t>12,432,150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5741">
                <a:tc>
                  <a:txBody>
                    <a:bodyPr/>
                    <a:lstStyle/>
                    <a:p>
                      <a:pPr algn="l" fontAlgn="b"/>
                      <a:r>
                        <a:rPr lang="en-US" sz="2000" b="0" i="0" u="none" strike="noStrike">
                          <a:effectLst/>
                          <a:latin typeface="+mn-lt"/>
                        </a:rPr>
                        <a:t>2020-21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a:effectLst/>
                          <a:latin typeface="+mn-lt"/>
                        </a:rPr>
                        <a:t>58,328,024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dirty="0">
                          <a:solidFill>
                            <a:srgbClr val="FF0000"/>
                          </a:solidFill>
                          <a:effectLst/>
                          <a:latin typeface="+mn-lt"/>
                        </a:rPr>
                        <a:t>59,462,213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dirty="0">
                          <a:effectLst/>
                          <a:latin typeface="+mn-lt"/>
                        </a:rPr>
                        <a:t>15,676,874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a:effectLst/>
                          <a:latin typeface="+mn-lt"/>
                        </a:rPr>
                        <a:t>9,909,972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545741">
                <a:tc>
                  <a:txBody>
                    <a:bodyPr/>
                    <a:lstStyle/>
                    <a:p>
                      <a:pPr algn="l" fontAlgn="b"/>
                      <a:r>
                        <a:rPr lang="en-US" sz="2000" b="0" i="0" u="none" strike="noStrike" dirty="0">
                          <a:effectLst/>
                          <a:latin typeface="+mn-lt"/>
                        </a:rPr>
                        <a:t>2021-22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effectLst/>
                          <a:latin typeface="+mn-lt"/>
                        </a:rPr>
                        <a:t>77,036,780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FF0000"/>
                          </a:solidFill>
                          <a:effectLst/>
                          <a:latin typeface="+mn-lt"/>
                        </a:rPr>
                        <a:t>80,089,122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effectLst/>
                          <a:latin typeface="+mn-lt"/>
                        </a:rPr>
                        <a:t>12,624,532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effectLst/>
                          <a:latin typeface="+mn-lt"/>
                        </a:rPr>
                        <a:t>13,347,653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5741">
                <a:tc>
                  <a:txBody>
                    <a:bodyPr/>
                    <a:lstStyle/>
                    <a:p>
                      <a:pPr algn="l" fontAlgn="b"/>
                      <a:r>
                        <a:rPr lang="en-US" sz="2000" b="0" i="0" u="none" strike="noStrike">
                          <a:effectLst/>
                          <a:latin typeface="+mn-lt"/>
                        </a:rPr>
                        <a:t>2022-23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a:effectLst/>
                          <a:latin typeface="+mn-lt"/>
                        </a:rPr>
                        <a:t>78,622,452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a:solidFill>
                            <a:srgbClr val="FF0000"/>
                          </a:solidFill>
                          <a:effectLst/>
                          <a:latin typeface="+mn-lt"/>
                        </a:rPr>
                        <a:t>82,945,246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dirty="0">
                          <a:effectLst/>
                          <a:latin typeface="+mn-lt"/>
                        </a:rPr>
                        <a:t>8,301,738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dirty="0">
                          <a:effectLst/>
                          <a:latin typeface="+mn-lt"/>
                        </a:rPr>
                        <a:t>13,823,655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545741">
                <a:tc>
                  <a:txBody>
                    <a:bodyPr/>
                    <a:lstStyle/>
                    <a:p>
                      <a:pPr algn="l" fontAlgn="b"/>
                      <a:r>
                        <a:rPr lang="en-US" sz="2000" b="0" i="0" u="none" strike="noStrike">
                          <a:effectLst/>
                          <a:latin typeface="+mn-lt"/>
                        </a:rPr>
                        <a:t>2023-24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effectLst/>
                          <a:latin typeface="+mn-lt"/>
                        </a:rPr>
                        <a:t>80,220,799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FF0000"/>
                          </a:solidFill>
                          <a:effectLst/>
                          <a:latin typeface="+mn-lt"/>
                        </a:rPr>
                        <a:t>85,921,209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mn-lt"/>
                        </a:rPr>
                        <a:t>2,601,328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effectLst/>
                          <a:latin typeface="+mn-lt"/>
                        </a:rPr>
                        <a:t>14,319,629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729">
                <a:tc>
                  <a:txBody>
                    <a:bodyPr/>
                    <a:lstStyle/>
                    <a:p>
                      <a:pPr algn="l" fontAlgn="b"/>
                      <a:r>
                        <a:rPr lang="en-US" sz="2000" b="0" i="0" u="none" strike="noStrike">
                          <a:effectLst/>
                          <a:latin typeface="+mn-lt"/>
                        </a:rPr>
                        <a:t>2024-25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dirty="0" smtClean="0">
                          <a:effectLst/>
                          <a:latin typeface="+mn-lt"/>
                        </a:rPr>
                        <a:t>$81,859,887 </a:t>
                      </a:r>
                      <a:endParaRPr lang="en-US" sz="2000" b="0" i="0" u="none" strike="noStrike" dirty="0">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dirty="0" smtClean="0">
                          <a:solidFill>
                            <a:srgbClr val="FF0000"/>
                          </a:solidFill>
                          <a:effectLst/>
                          <a:latin typeface="+mn-lt"/>
                        </a:rPr>
                        <a:t>$88,100,604 </a:t>
                      </a:r>
                      <a:endParaRPr lang="en-US" sz="2000" b="0" i="0" u="none" strike="noStrike" dirty="0">
                        <a:solidFill>
                          <a:srgbClr val="FF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dirty="0" smtClean="0">
                          <a:solidFill>
                            <a:srgbClr val="FF0000"/>
                          </a:solidFill>
                          <a:effectLst/>
                          <a:latin typeface="+mn-lt"/>
                        </a:rPr>
                        <a:t>-$3,639,389</a:t>
                      </a:r>
                      <a:endParaRPr lang="en-US" sz="2000" b="0" i="0" u="none" strike="noStrike" dirty="0">
                        <a:solidFill>
                          <a:srgbClr val="FF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000" b="0" i="0" u="none" strike="noStrike" dirty="0" smtClean="0">
                          <a:effectLst/>
                          <a:latin typeface="+mn-lt"/>
                        </a:rPr>
                        <a:t>$14,682,847 </a:t>
                      </a:r>
                      <a:endParaRPr lang="en-US" sz="2000" b="0" i="0" u="none" strike="noStrike" dirty="0">
                        <a:effectLst/>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spTree>
    <p:extLst>
      <p:ext uri="{BB962C8B-B14F-4D97-AF65-F5344CB8AC3E}">
        <p14:creationId xmlns:p14="http://schemas.microsoft.com/office/powerpoint/2010/main" val="1596023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Budget Requests</a:t>
            </a:r>
            <a:endParaRPr lang="en-US" dirty="0"/>
          </a:p>
        </p:txBody>
      </p:sp>
      <p:sp>
        <p:nvSpPr>
          <p:cNvPr id="4" name="Slide Number Placeholder 3"/>
          <p:cNvSpPr>
            <a:spLocks noGrp="1"/>
          </p:cNvSpPr>
          <p:nvPr>
            <p:ph type="sldNum" sz="quarter" idx="12"/>
          </p:nvPr>
        </p:nvSpPr>
        <p:spPr>
          <a:xfrm>
            <a:off x="5905500" y="6391072"/>
            <a:ext cx="381000" cy="365125"/>
          </a:xfrm>
        </p:spPr>
        <p:txBody>
          <a:bodyPr/>
          <a:lstStyle/>
          <a:p>
            <a:fld id="{CDFF2B2A-FB37-4B84-A5B7-C17FBE495EB2}" type="slidenum">
              <a:rPr lang="en-US" smtClean="0"/>
              <a:pPr/>
              <a:t>48</a:t>
            </a:fld>
            <a:endParaRPr lang="en-US" dirty="0"/>
          </a:p>
        </p:txBody>
      </p:sp>
      <p:pic>
        <p:nvPicPr>
          <p:cNvPr id="5"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24300" y="1600200"/>
            <a:ext cx="4343400" cy="4343400"/>
          </a:xfrm>
          <a:prstGeom prst="rect">
            <a:avLst/>
          </a:prstGeom>
        </p:spPr>
      </p:pic>
    </p:spTree>
    <p:extLst>
      <p:ext uri="{BB962C8B-B14F-4D97-AF65-F5344CB8AC3E}">
        <p14:creationId xmlns:p14="http://schemas.microsoft.com/office/powerpoint/2010/main" val="27322417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Development Fund Proposed Budget</a:t>
            </a:r>
            <a:endParaRPr lang="en-US" dirty="0"/>
          </a:p>
        </p:txBody>
      </p:sp>
      <p:sp>
        <p:nvSpPr>
          <p:cNvPr id="3" name="Content Placeholder 2"/>
          <p:cNvSpPr>
            <a:spLocks noGrp="1"/>
          </p:cNvSpPr>
          <p:nvPr>
            <p:ph idx="1"/>
          </p:nvPr>
        </p:nvSpPr>
        <p:spPr>
          <a:xfrm>
            <a:off x="304800" y="1219200"/>
            <a:ext cx="11506200" cy="5137153"/>
          </a:xfrm>
        </p:spPr>
        <p:txBody>
          <a:bodyPr>
            <a:normAutofit/>
          </a:bodyPr>
          <a:lstStyle/>
          <a:p>
            <a:pPr marL="201168" lvl="1" indent="0">
              <a:buNone/>
            </a:pPr>
            <a:endParaRPr lang="en-US" dirty="0" smtClean="0"/>
          </a:p>
          <a:p>
            <a:pPr marL="658368" lvl="1" indent="-457200"/>
            <a:r>
              <a:rPr lang="en-US" dirty="0" smtClean="0"/>
              <a:t>Arts &amp; Cultural </a:t>
            </a:r>
            <a:r>
              <a:rPr lang="en-US" dirty="0"/>
              <a:t>Commission budget </a:t>
            </a:r>
            <a:r>
              <a:rPr lang="en-US" dirty="0" smtClean="0"/>
              <a:t>recommendations </a:t>
            </a:r>
          </a:p>
          <a:p>
            <a:pPr marL="201168" lvl="1" indent="0">
              <a:buNone/>
            </a:pPr>
            <a:endParaRPr lang="en-US" dirty="0"/>
          </a:p>
        </p:txBody>
      </p:sp>
      <p:sp>
        <p:nvSpPr>
          <p:cNvPr id="4" name="Slide Number Placeholder 3"/>
          <p:cNvSpPr>
            <a:spLocks noGrp="1"/>
          </p:cNvSpPr>
          <p:nvPr>
            <p:ph type="sldNum" sz="quarter" idx="12"/>
          </p:nvPr>
        </p:nvSpPr>
        <p:spPr>
          <a:xfrm>
            <a:off x="5791200" y="6356353"/>
            <a:ext cx="533400" cy="365125"/>
          </a:xfrm>
        </p:spPr>
        <p:txBody>
          <a:bodyPr/>
          <a:lstStyle/>
          <a:p>
            <a:fld id="{CDFF2B2A-FB37-4B84-A5B7-C17FBE495EB2}"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1459054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FY 2020-2021 City Strategic Plan Follow-up</a:t>
            </a:r>
          </a:p>
        </p:txBody>
      </p:sp>
      <p:sp>
        <p:nvSpPr>
          <p:cNvPr id="3" name="Content Placeholder 2"/>
          <p:cNvSpPr>
            <a:spLocks noGrp="1"/>
          </p:cNvSpPr>
          <p:nvPr>
            <p:ph sz="half" idx="1"/>
          </p:nvPr>
        </p:nvSpPr>
        <p:spPr>
          <a:xfrm>
            <a:off x="304800" y="1219200"/>
            <a:ext cx="11201400" cy="4876799"/>
          </a:xfrm>
        </p:spPr>
        <p:txBody>
          <a:bodyPr>
            <a:normAutofit/>
          </a:bodyPr>
          <a:lstStyle/>
          <a:p>
            <a:r>
              <a:rPr lang="en-US" sz="3200" dirty="0" smtClean="0"/>
              <a:t>City Council’s Top </a:t>
            </a:r>
            <a:r>
              <a:rPr lang="en-US" sz="3200" strike="sngStrike" dirty="0" smtClean="0"/>
              <a:t>Nine</a:t>
            </a:r>
            <a:r>
              <a:rPr lang="en-US" sz="3200" dirty="0" smtClean="0"/>
              <a:t>/</a:t>
            </a:r>
            <a:r>
              <a:rPr lang="en-US" sz="3200" dirty="0" smtClean="0">
                <a:solidFill>
                  <a:srgbClr val="FF0000"/>
                </a:solidFill>
              </a:rPr>
              <a:t>Ten</a:t>
            </a:r>
            <a:r>
              <a:rPr lang="en-US" sz="3200" dirty="0" smtClean="0"/>
              <a:t> Priorities (continued):</a:t>
            </a:r>
          </a:p>
          <a:p>
            <a:pPr marL="0" indent="0">
              <a:buNone/>
            </a:pPr>
            <a:endParaRPr lang="en-US" sz="3200" dirty="0" smtClean="0"/>
          </a:p>
          <a:p>
            <a:pPr marL="971550" lvl="1" indent="-514350">
              <a:buClr>
                <a:schemeClr val="accent1"/>
              </a:buClr>
              <a:buFont typeface="+mj-lt"/>
              <a:buAutoNum type="arabicPeriod" startAt="4"/>
            </a:pPr>
            <a:r>
              <a:rPr lang="en-US" sz="3200" dirty="0" smtClean="0"/>
              <a:t>Consider guidelines for use of potential revenue from golf course lease</a:t>
            </a:r>
          </a:p>
          <a:p>
            <a:pPr marL="971550" lvl="1" indent="-514350">
              <a:buClr>
                <a:schemeClr val="accent1"/>
              </a:buClr>
              <a:buFont typeface="+mj-lt"/>
              <a:buAutoNum type="arabicPeriod" startAt="4"/>
            </a:pPr>
            <a:r>
              <a:rPr lang="en-US" sz="3200" dirty="0" smtClean="0"/>
              <a:t>Identify  further infrastructure and downtown improvements for Main Street </a:t>
            </a:r>
          </a:p>
          <a:p>
            <a:pPr marL="971550" lvl="1" indent="-514350">
              <a:buClr>
                <a:schemeClr val="accent1"/>
              </a:buClr>
              <a:buFont typeface="+mj-lt"/>
              <a:buAutoNum type="arabicPeriod" startAt="4"/>
            </a:pPr>
            <a:r>
              <a:rPr lang="en-US" sz="3200" dirty="0" smtClean="0"/>
              <a:t>Attract senior living facilities to El Segundo</a:t>
            </a:r>
          </a:p>
          <a:p>
            <a:pPr lvl="1"/>
            <a:endParaRPr lang="en-US" sz="2200" dirty="0"/>
          </a:p>
        </p:txBody>
      </p:sp>
      <p:sp>
        <p:nvSpPr>
          <p:cNvPr id="5" name="Slide Number Placeholder 4"/>
          <p:cNvSpPr>
            <a:spLocks noGrp="1"/>
          </p:cNvSpPr>
          <p:nvPr>
            <p:ph type="sldNum" sz="quarter" idx="12"/>
          </p:nvPr>
        </p:nvSpPr>
        <p:spPr>
          <a:xfrm>
            <a:off x="5448300" y="6400800"/>
            <a:ext cx="914400" cy="365125"/>
          </a:xfrm>
        </p:spPr>
        <p:txBody>
          <a:bodyPr/>
          <a:lstStyle/>
          <a:p>
            <a:fld id="{CDFF2B2A-FB37-4B84-A5B7-C17FBE495EB2}" type="slidenum">
              <a:rPr lang="en-US" smtClean="0"/>
              <a:pPr/>
              <a:t>5</a:t>
            </a:fld>
            <a:endParaRPr lang="en-US" dirty="0"/>
          </a:p>
        </p:txBody>
      </p:sp>
    </p:spTree>
    <p:extLst>
      <p:ext uri="{BB962C8B-B14F-4D97-AF65-F5344CB8AC3E}">
        <p14:creationId xmlns:p14="http://schemas.microsoft.com/office/powerpoint/2010/main" val="14019974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33399"/>
          </a:xfrm>
        </p:spPr>
        <p:txBody>
          <a:bodyPr>
            <a:normAutofit fontScale="90000"/>
          </a:bodyPr>
          <a:lstStyle/>
          <a:p>
            <a:r>
              <a:rPr lang="en-US" dirty="0" smtClean="0"/>
              <a:t>FY 2020-2021 Cultural Development Fund </a:t>
            </a:r>
            <a:endParaRPr lang="en-US" dirty="0"/>
          </a:p>
        </p:txBody>
      </p:sp>
      <p:sp>
        <p:nvSpPr>
          <p:cNvPr id="3" name="Content Placeholder 2"/>
          <p:cNvSpPr>
            <a:spLocks noGrp="1"/>
          </p:cNvSpPr>
          <p:nvPr>
            <p:ph idx="1"/>
          </p:nvPr>
        </p:nvSpPr>
        <p:spPr>
          <a:xfrm>
            <a:off x="152400" y="685800"/>
            <a:ext cx="11658600" cy="5670553"/>
          </a:xfrm>
        </p:spPr>
        <p:txBody>
          <a:bodyPr>
            <a:normAutofit fontScale="70000" lnSpcReduction="20000"/>
          </a:bodyPr>
          <a:lstStyle/>
          <a:p>
            <a:pPr marL="258318" indent="-457200"/>
            <a:r>
              <a:rPr lang="en-US" dirty="0" smtClean="0"/>
              <a:t>Public Art </a:t>
            </a:r>
          </a:p>
          <a:p>
            <a:pPr marL="658368" lvl="1" indent="-457200"/>
            <a:r>
              <a:rPr lang="en-US" dirty="0" smtClean="0"/>
              <a:t>Gateway Project - $150,000</a:t>
            </a:r>
          </a:p>
          <a:p>
            <a:pPr marL="658368" lvl="1" indent="-457200"/>
            <a:r>
              <a:rPr lang="en-US" dirty="0" smtClean="0"/>
              <a:t>Library Park Activation - $50,000</a:t>
            </a:r>
          </a:p>
          <a:p>
            <a:pPr marL="0" indent="-198882">
              <a:buNone/>
            </a:pPr>
            <a:endParaRPr lang="en-US" dirty="0"/>
          </a:p>
          <a:p>
            <a:pPr marL="258318" indent="-457200"/>
            <a:r>
              <a:rPr lang="en-US" dirty="0" smtClean="0"/>
              <a:t>Programming </a:t>
            </a:r>
          </a:p>
          <a:p>
            <a:pPr marL="658368" lvl="1" indent="-457200"/>
            <a:r>
              <a:rPr lang="en-US" dirty="0" smtClean="0"/>
              <a:t>Library - $25,000</a:t>
            </a:r>
          </a:p>
          <a:p>
            <a:pPr marL="658368" lvl="1" indent="-457200"/>
            <a:r>
              <a:rPr lang="en-US" dirty="0" smtClean="0"/>
              <a:t>Recreation &amp; Parks - $25,000</a:t>
            </a:r>
          </a:p>
          <a:p>
            <a:pPr marL="0" indent="-198882">
              <a:buNone/>
            </a:pPr>
            <a:endParaRPr lang="en-US" dirty="0"/>
          </a:p>
          <a:p>
            <a:pPr marL="258318" indent="-457200"/>
            <a:r>
              <a:rPr lang="en-US" dirty="0" smtClean="0"/>
              <a:t>Community Grants</a:t>
            </a:r>
          </a:p>
          <a:p>
            <a:pPr marL="658368" lvl="1" indent="-457200"/>
            <a:r>
              <a:rPr lang="en-US" dirty="0" smtClean="0"/>
              <a:t>Non-profit Cultural Institutions - $150,000</a:t>
            </a:r>
          </a:p>
          <a:p>
            <a:pPr marL="658368" lvl="1" indent="-457200"/>
            <a:r>
              <a:rPr lang="en-US" dirty="0" smtClean="0"/>
              <a:t>Artistic Programming - $30,000</a:t>
            </a:r>
          </a:p>
          <a:p>
            <a:pPr marL="658368" lvl="1" indent="-457200"/>
            <a:r>
              <a:rPr lang="en-US" dirty="0" smtClean="0"/>
              <a:t>Urban </a:t>
            </a:r>
            <a:r>
              <a:rPr lang="en-US" dirty="0" err="1" smtClean="0"/>
              <a:t>Placemaking</a:t>
            </a:r>
            <a:r>
              <a:rPr lang="en-US" dirty="0" smtClean="0"/>
              <a:t>/</a:t>
            </a:r>
            <a:r>
              <a:rPr lang="en-US" dirty="0" err="1" smtClean="0"/>
              <a:t>Parklets</a:t>
            </a:r>
            <a:r>
              <a:rPr lang="en-US" dirty="0" smtClean="0"/>
              <a:t> - $30,000</a:t>
            </a:r>
          </a:p>
          <a:p>
            <a:pPr marL="0" indent="-198882">
              <a:buNone/>
            </a:pPr>
            <a:endParaRPr lang="en-US" dirty="0"/>
          </a:p>
          <a:p>
            <a:pPr marL="258318" indent="-457200"/>
            <a:r>
              <a:rPr lang="en-US" dirty="0" smtClean="0"/>
              <a:t>Administration –</a:t>
            </a:r>
            <a:r>
              <a:rPr lang="en-US" dirty="0"/>
              <a:t> </a:t>
            </a:r>
            <a:r>
              <a:rPr lang="en-US" dirty="0" smtClean="0"/>
              <a:t>$15,000</a:t>
            </a:r>
          </a:p>
          <a:p>
            <a:pPr marL="0" indent="-198882">
              <a:buNone/>
            </a:pPr>
            <a:endParaRPr lang="en-US" dirty="0" smtClean="0"/>
          </a:p>
          <a:p>
            <a:pPr marL="258318" indent="-457200"/>
            <a:r>
              <a:rPr lang="en-US" dirty="0" smtClean="0"/>
              <a:t>Total Request = $475,000  (Fund Balance = $486,850)</a:t>
            </a:r>
          </a:p>
        </p:txBody>
      </p:sp>
      <p:sp>
        <p:nvSpPr>
          <p:cNvPr id="4" name="Slide Number Placeholder 3"/>
          <p:cNvSpPr>
            <a:spLocks noGrp="1"/>
          </p:cNvSpPr>
          <p:nvPr>
            <p:ph type="sldNum" sz="quarter" idx="12"/>
          </p:nvPr>
        </p:nvSpPr>
        <p:spPr>
          <a:xfrm>
            <a:off x="5867400" y="6356353"/>
            <a:ext cx="457200" cy="365125"/>
          </a:xfrm>
        </p:spPr>
        <p:txBody>
          <a:bodyPr/>
          <a:lstStyle/>
          <a:p>
            <a:fld id="{CDFF2B2A-FB37-4B84-A5B7-C17FBE495EB2}"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13160807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537"/>
            <a:ext cx="12192000" cy="1228345"/>
          </a:xfrm>
          <a:solidFill>
            <a:schemeClr val="accent1">
              <a:lumMod val="75000"/>
            </a:schemeClr>
          </a:solidFill>
        </p:spPr>
        <p:txBody>
          <a:bodyPr>
            <a:noAutofit/>
          </a:bodyPr>
          <a:lstStyle/>
          <a:p>
            <a:pPr algn="ctr"/>
            <a:r>
              <a:rPr lang="en-US" dirty="0" smtClean="0">
                <a:solidFill>
                  <a:schemeClr val="bg1"/>
                </a:solidFill>
              </a:rPr>
              <a:t>Information Technology FY 2020-2021 Initiatives  </a:t>
            </a:r>
            <a:endParaRPr lang="en-US" dirty="0">
              <a:solidFill>
                <a:schemeClr val="bg1"/>
              </a:solidFill>
            </a:endParaRPr>
          </a:p>
        </p:txBody>
      </p:sp>
      <p:sp>
        <p:nvSpPr>
          <p:cNvPr id="3" name="Content Placeholder 2"/>
          <p:cNvSpPr>
            <a:spLocks noGrp="1"/>
          </p:cNvSpPr>
          <p:nvPr>
            <p:ph sz="half" idx="1"/>
          </p:nvPr>
        </p:nvSpPr>
        <p:spPr>
          <a:xfrm>
            <a:off x="381000" y="1447800"/>
            <a:ext cx="11049000" cy="4621696"/>
          </a:xfrm>
          <a:solidFill>
            <a:schemeClr val="bg1"/>
          </a:solidFill>
        </p:spPr>
        <p:txBody>
          <a:bodyPr>
            <a:normAutofit/>
          </a:bodyPr>
          <a:lstStyle/>
          <a:p>
            <a:pPr marL="457200" indent="-514350">
              <a:buFont typeface="+mj-lt"/>
              <a:buAutoNum type="arabicPeriod"/>
            </a:pPr>
            <a:r>
              <a:rPr lang="en-US" sz="2400" dirty="0" smtClean="0"/>
              <a:t>IT Strategic Plan Update</a:t>
            </a:r>
          </a:p>
          <a:p>
            <a:pPr marL="457200" indent="-514350">
              <a:buFont typeface="+mj-lt"/>
              <a:buAutoNum type="arabicPeriod"/>
            </a:pPr>
            <a:r>
              <a:rPr lang="en-US" sz="2400" dirty="0" smtClean="0"/>
              <a:t>Development Permitting System </a:t>
            </a:r>
          </a:p>
          <a:p>
            <a:pPr marL="457200" indent="-514350">
              <a:buFont typeface="+mj-lt"/>
              <a:buAutoNum type="arabicPeriod"/>
            </a:pPr>
            <a:r>
              <a:rPr lang="en-US" sz="2400" dirty="0" smtClean="0"/>
              <a:t>Network Infrastructure Upgrade </a:t>
            </a:r>
          </a:p>
          <a:p>
            <a:pPr marL="457200" indent="-514350">
              <a:buFont typeface="+mj-lt"/>
              <a:buAutoNum type="arabicPeriod"/>
            </a:pPr>
            <a:r>
              <a:rPr lang="en-US" sz="2400" dirty="0" smtClean="0"/>
              <a:t>Agenda Management System</a:t>
            </a:r>
          </a:p>
          <a:p>
            <a:pPr marL="457200" indent="-514350">
              <a:buFont typeface="+mj-lt"/>
              <a:buAutoNum type="arabicPeriod"/>
            </a:pPr>
            <a:r>
              <a:rPr lang="en-US" sz="2400" dirty="0" smtClean="0"/>
              <a:t>City-wide Security Cameras  </a:t>
            </a:r>
          </a:p>
          <a:p>
            <a:pPr marL="457200" indent="-514350">
              <a:buFont typeface="+mj-lt"/>
              <a:buAutoNum type="arabicPeriod"/>
            </a:pPr>
            <a:r>
              <a:rPr lang="en-US" sz="2400" dirty="0" smtClean="0"/>
              <a:t>Start ERP (Eden) evaluation </a:t>
            </a:r>
          </a:p>
          <a:p>
            <a:pPr marL="457200" indent="-514350">
              <a:buFont typeface="+mj-lt"/>
              <a:buAutoNum type="arabicPeriod"/>
            </a:pPr>
            <a:r>
              <a:rPr lang="en-US" sz="2400" dirty="0" smtClean="0"/>
              <a:t>City Council Chamber AV upgrade </a:t>
            </a:r>
          </a:p>
          <a:p>
            <a:pPr marL="457200" indent="-514350">
              <a:buFont typeface="+mj-lt"/>
              <a:buAutoNum type="arabicPeriod"/>
            </a:pPr>
            <a:r>
              <a:rPr lang="en-US" sz="2400" dirty="0" smtClean="0"/>
              <a:t>Smoky Hollow ISP solutions evaluation </a:t>
            </a:r>
          </a:p>
          <a:p>
            <a:pPr marL="457200" indent="-514350">
              <a:buFont typeface="+mj-lt"/>
              <a:buAutoNum type="arabicPeriod"/>
            </a:pPr>
            <a:r>
              <a:rPr lang="en-US" sz="2400" dirty="0"/>
              <a:t>Facilities Work Order System </a:t>
            </a:r>
            <a:r>
              <a:rPr lang="en-US" sz="2400" dirty="0" smtClean="0"/>
              <a:t>evaluation </a:t>
            </a:r>
            <a:endParaRPr lang="en-US" sz="2400" dirty="0"/>
          </a:p>
          <a:p>
            <a:pPr marL="457200" indent="-514350">
              <a:buFont typeface="+mj-lt"/>
              <a:buAutoNum type="arabicPeriod"/>
            </a:pPr>
            <a:endParaRPr lang="en-US" sz="2400" dirty="0" smtClean="0"/>
          </a:p>
          <a:p>
            <a:pPr marL="457200" indent="-514350">
              <a:buFont typeface="+mj-lt"/>
              <a:buAutoNum type="arabicPeriod"/>
            </a:pPr>
            <a:endParaRPr lang="en-US" sz="2400" dirty="0" smtClean="0"/>
          </a:p>
        </p:txBody>
      </p:sp>
      <p:sp>
        <p:nvSpPr>
          <p:cNvPr id="5" name="Slide Number Placeholder 4"/>
          <p:cNvSpPr>
            <a:spLocks noGrp="1"/>
          </p:cNvSpPr>
          <p:nvPr>
            <p:ph type="sldNum" sz="quarter" idx="12"/>
          </p:nvPr>
        </p:nvSpPr>
        <p:spPr>
          <a:xfrm>
            <a:off x="5715000" y="6386488"/>
            <a:ext cx="381000" cy="365125"/>
          </a:xfrm>
        </p:spPr>
        <p:txBody>
          <a:bodyPr/>
          <a:lstStyle/>
          <a:p>
            <a:fld id="{CDFF2B2A-FB37-4B84-A5B7-C17FBE495EB2}"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30667211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992CF8-AE97-4578-804B-B6DDFBFE50AF}"/>
              </a:ext>
            </a:extLst>
          </p:cNvPr>
          <p:cNvSpPr>
            <a:spLocks noGrp="1"/>
          </p:cNvSpPr>
          <p:nvPr>
            <p:ph type="ctrTitle"/>
          </p:nvPr>
        </p:nvSpPr>
        <p:spPr/>
        <p:txBody>
          <a:bodyPr/>
          <a:lstStyle/>
          <a:p>
            <a:r>
              <a:rPr lang="en-US" dirty="0"/>
              <a:t>Capital </a:t>
            </a:r>
            <a:r>
              <a:rPr lang="en-US" dirty="0" smtClean="0"/>
              <a:t>Improvements </a:t>
            </a:r>
            <a:r>
              <a:rPr lang="en-US" dirty="0"/>
              <a:t>Program</a:t>
            </a:r>
          </a:p>
        </p:txBody>
      </p:sp>
      <p:sp>
        <p:nvSpPr>
          <p:cNvPr id="3" name="Subtitle 2">
            <a:extLst>
              <a:ext uri="{FF2B5EF4-FFF2-40B4-BE49-F238E27FC236}">
                <a16:creationId xmlns:a16="http://schemas.microsoft.com/office/drawing/2014/main" xmlns="" id="{D1BB9E11-6F04-4A06-B31B-86E50F6E46B8}"/>
              </a:ext>
            </a:extLst>
          </p:cNvPr>
          <p:cNvSpPr>
            <a:spLocks noGrp="1"/>
          </p:cNvSpPr>
          <p:nvPr>
            <p:ph type="subTitle" idx="1"/>
          </p:nvPr>
        </p:nvSpPr>
        <p:spPr>
          <a:xfrm>
            <a:off x="1523999" y="3602038"/>
            <a:ext cx="9540949" cy="2260046"/>
          </a:xfrm>
        </p:spPr>
        <p:txBody>
          <a:bodyPr>
            <a:normAutofit/>
          </a:bodyPr>
          <a:lstStyle/>
          <a:p>
            <a:pPr marL="228600" marR="0" algn="just">
              <a:spcBef>
                <a:spcPts val="0"/>
              </a:spcBef>
              <a:spcAft>
                <a:spcPts val="600"/>
              </a:spcAft>
              <a:tabLst>
                <a:tab pos="1143000" algn="l"/>
                <a:tab pos="1485900" algn="l"/>
              </a:tabLst>
            </a:pPr>
            <a:r>
              <a:rPr lang="en-US" sz="2800" dirty="0" smtClean="0">
                <a:ea typeface="Times New Roman" panose="02020603050405020304" pitchFamily="18" charset="0"/>
              </a:rPr>
              <a:t>.</a:t>
            </a:r>
            <a:endParaRPr lang="en-US" sz="2800" dirty="0"/>
          </a:p>
          <a:p>
            <a:pPr lvl="0"/>
            <a:endParaRPr lang="en-US" dirty="0"/>
          </a:p>
        </p:txBody>
      </p:sp>
      <p:sp>
        <p:nvSpPr>
          <p:cNvPr id="4" name="TextBox 3"/>
          <p:cNvSpPr txBox="1"/>
          <p:nvPr/>
        </p:nvSpPr>
        <p:spPr>
          <a:xfrm>
            <a:off x="6103973" y="6317694"/>
            <a:ext cx="381000" cy="261610"/>
          </a:xfrm>
          <a:prstGeom prst="rect">
            <a:avLst/>
          </a:prstGeom>
          <a:noFill/>
        </p:spPr>
        <p:txBody>
          <a:bodyPr wrap="square" rtlCol="0">
            <a:spAutoFit/>
          </a:bodyPr>
          <a:lstStyle/>
          <a:p>
            <a:r>
              <a:rPr lang="en-US" sz="1100" dirty="0" smtClean="0">
                <a:solidFill>
                  <a:schemeClr val="bg1">
                    <a:lumMod val="50000"/>
                  </a:schemeClr>
                </a:solidFill>
              </a:rPr>
              <a:t>53</a:t>
            </a:r>
            <a:endParaRPr lang="en-US" sz="1100" dirty="0">
              <a:solidFill>
                <a:schemeClr val="bg1">
                  <a:lumMod val="50000"/>
                </a:schemeClr>
              </a:solidFill>
            </a:endParaRPr>
          </a:p>
        </p:txBody>
      </p:sp>
    </p:spTree>
    <p:extLst>
      <p:ext uri="{BB962C8B-B14F-4D97-AF65-F5344CB8AC3E}">
        <p14:creationId xmlns:p14="http://schemas.microsoft.com/office/powerpoint/2010/main" val="949089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970AC8-E5EE-422E-9ABF-50A9D8D74AD8}"/>
              </a:ext>
            </a:extLst>
          </p:cNvPr>
          <p:cNvSpPr>
            <a:spLocks noGrp="1"/>
          </p:cNvSpPr>
          <p:nvPr>
            <p:ph type="title"/>
          </p:nvPr>
        </p:nvSpPr>
        <p:spPr/>
        <p:txBody>
          <a:bodyPr/>
          <a:lstStyle/>
          <a:p>
            <a:r>
              <a:rPr lang="en-US" dirty="0" smtClean="0"/>
              <a:t>FY 2019-2020 CIP Projects</a:t>
            </a:r>
            <a:endParaRPr lang="en-US" dirty="0"/>
          </a:p>
        </p:txBody>
      </p:sp>
      <p:sp>
        <p:nvSpPr>
          <p:cNvPr id="3" name="Content Placeholder 2">
            <a:extLst>
              <a:ext uri="{FF2B5EF4-FFF2-40B4-BE49-F238E27FC236}">
                <a16:creationId xmlns:a16="http://schemas.microsoft.com/office/drawing/2014/main" xmlns="" id="{5449F599-9334-41E3-B0D7-F1F3AF483FB0}"/>
              </a:ext>
            </a:extLst>
          </p:cNvPr>
          <p:cNvSpPr>
            <a:spLocks noGrp="1"/>
          </p:cNvSpPr>
          <p:nvPr>
            <p:ph idx="1"/>
          </p:nvPr>
        </p:nvSpPr>
        <p:spPr>
          <a:xfrm>
            <a:off x="381000" y="1371600"/>
            <a:ext cx="11201400" cy="4876800"/>
          </a:xfrm>
        </p:spPr>
        <p:txBody>
          <a:bodyPr>
            <a:normAutofit/>
          </a:bodyPr>
          <a:lstStyle/>
          <a:p>
            <a:r>
              <a:rPr lang="en-US" dirty="0" smtClean="0">
                <a:solidFill>
                  <a:schemeClr val="tx1">
                    <a:lumMod val="95000"/>
                  </a:schemeClr>
                </a:solidFill>
              </a:rPr>
              <a:t>Total projects (year one of three-year plan) = $9,880,000 </a:t>
            </a:r>
          </a:p>
          <a:p>
            <a:pPr marL="0" indent="0">
              <a:buNone/>
            </a:pPr>
            <a:endParaRPr lang="en-US" dirty="0" smtClean="0">
              <a:solidFill>
                <a:schemeClr val="tx1">
                  <a:lumMod val="95000"/>
                </a:schemeClr>
              </a:solidFill>
            </a:endParaRPr>
          </a:p>
          <a:p>
            <a:pPr lvl="1"/>
            <a:r>
              <a:rPr lang="en-US" dirty="0" smtClean="0"/>
              <a:t>Projects completed or near completed = $4,720,000</a:t>
            </a:r>
          </a:p>
          <a:p>
            <a:pPr marL="400050" lvl="1" indent="0">
              <a:buNone/>
            </a:pPr>
            <a:endParaRPr lang="en-US" dirty="0"/>
          </a:p>
          <a:p>
            <a:pPr lvl="1"/>
            <a:r>
              <a:rPr lang="en-US" dirty="0" smtClean="0"/>
              <a:t>Projects in-progress = $2,750,000</a:t>
            </a:r>
          </a:p>
          <a:p>
            <a:pPr marL="457200" lvl="1" indent="0">
              <a:buNone/>
            </a:pPr>
            <a:endParaRPr lang="en-US" dirty="0" smtClean="0"/>
          </a:p>
          <a:p>
            <a:pPr lvl="1"/>
            <a:r>
              <a:rPr lang="en-US" dirty="0" smtClean="0"/>
              <a:t>Deferred projects (May 5, 2020) = $1,410,000</a:t>
            </a:r>
          </a:p>
          <a:p>
            <a:pPr marL="457200" lvl="1" indent="0">
              <a:buNone/>
            </a:pPr>
            <a:endParaRPr lang="en-US" dirty="0" smtClean="0"/>
          </a:p>
          <a:p>
            <a:pPr lvl="1"/>
            <a:r>
              <a:rPr lang="en-US" dirty="0"/>
              <a:t>$1,000,000 reserved for Plunge</a:t>
            </a:r>
          </a:p>
          <a:p>
            <a:pPr lvl="1"/>
            <a:endParaRPr lang="en-US" dirty="0"/>
          </a:p>
          <a:p>
            <a:endParaRPr lang="en-US" dirty="0"/>
          </a:p>
        </p:txBody>
      </p:sp>
      <p:sp>
        <p:nvSpPr>
          <p:cNvPr id="4" name="Slide Number Placeholder 3"/>
          <p:cNvSpPr>
            <a:spLocks noGrp="1"/>
          </p:cNvSpPr>
          <p:nvPr>
            <p:ph type="sldNum" sz="quarter" idx="12"/>
          </p:nvPr>
        </p:nvSpPr>
        <p:spPr>
          <a:xfrm>
            <a:off x="5867400" y="6294437"/>
            <a:ext cx="457200" cy="365125"/>
          </a:xfrm>
        </p:spPr>
        <p:txBody>
          <a:bodyPr/>
          <a:lstStyle/>
          <a:p>
            <a:fld id="{CDFF2B2A-FB37-4B84-A5B7-C17FBE495EB2}" type="slidenum">
              <a:rPr lang="en-US" smtClean="0"/>
              <a:pPr/>
              <a:t>53</a:t>
            </a:fld>
            <a:endParaRPr lang="en-US"/>
          </a:p>
        </p:txBody>
      </p:sp>
    </p:spTree>
    <p:extLst>
      <p:ext uri="{BB962C8B-B14F-4D97-AF65-F5344CB8AC3E}">
        <p14:creationId xmlns:p14="http://schemas.microsoft.com/office/powerpoint/2010/main" val="2933596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2019-2020 Projects</a:t>
            </a:r>
            <a:endParaRPr lang="en-US" dirty="0"/>
          </a:p>
        </p:txBody>
      </p:sp>
      <p:sp>
        <p:nvSpPr>
          <p:cNvPr id="3" name="Content Placeholder 2"/>
          <p:cNvSpPr>
            <a:spLocks noGrp="1"/>
          </p:cNvSpPr>
          <p:nvPr>
            <p:ph idx="1"/>
          </p:nvPr>
        </p:nvSpPr>
        <p:spPr>
          <a:xfrm>
            <a:off x="304800" y="1295400"/>
            <a:ext cx="11277600" cy="4648201"/>
          </a:xfrm>
        </p:spPr>
        <p:txBody>
          <a:bodyPr>
            <a:normAutofit fontScale="85000" lnSpcReduction="20000"/>
          </a:bodyPr>
          <a:lstStyle/>
          <a:p>
            <a:pPr marL="0" indent="0">
              <a:buNone/>
            </a:pPr>
            <a:r>
              <a:rPr lang="en-US" sz="3500" dirty="0" smtClean="0"/>
              <a:t>Project Completed or Near Completed - $4,720,000</a:t>
            </a:r>
          </a:p>
          <a:p>
            <a:pPr marL="0" indent="0">
              <a:buNone/>
            </a:pPr>
            <a:endParaRPr lang="en-US" sz="3500" dirty="0"/>
          </a:p>
          <a:p>
            <a:pPr lvl="1"/>
            <a:r>
              <a:rPr lang="en-US" dirty="0" smtClean="0"/>
              <a:t>Walnut Ave. Drainage and Street </a:t>
            </a:r>
          </a:p>
          <a:p>
            <a:pPr lvl="1"/>
            <a:r>
              <a:rPr lang="en-US" dirty="0" smtClean="0"/>
              <a:t>Clubhouse Ductwork </a:t>
            </a:r>
          </a:p>
          <a:p>
            <a:pPr lvl="1"/>
            <a:r>
              <a:rPr lang="en-US" dirty="0" smtClean="0"/>
              <a:t>Washington Park Playground</a:t>
            </a:r>
            <a:endParaRPr lang="en-US" dirty="0"/>
          </a:p>
          <a:p>
            <a:pPr lvl="1"/>
            <a:r>
              <a:rPr lang="en-US" dirty="0" smtClean="0"/>
              <a:t>McCarthy Court Street </a:t>
            </a:r>
          </a:p>
          <a:p>
            <a:pPr lvl="1"/>
            <a:r>
              <a:rPr lang="en-US" dirty="0" smtClean="0"/>
              <a:t>Fiber Vault Lids Replacement</a:t>
            </a:r>
            <a:endParaRPr lang="en-US" dirty="0"/>
          </a:p>
          <a:p>
            <a:pPr lvl="1"/>
            <a:r>
              <a:rPr lang="en-US" dirty="0" smtClean="0"/>
              <a:t>Annual Pavement Rehabilitation </a:t>
            </a:r>
            <a:endParaRPr lang="en-US" dirty="0"/>
          </a:p>
          <a:p>
            <a:pPr lvl="1"/>
            <a:r>
              <a:rPr lang="en-US" dirty="0"/>
              <a:t>CDBG ADA </a:t>
            </a:r>
            <a:r>
              <a:rPr lang="en-US" dirty="0" smtClean="0"/>
              <a:t>Parking Facilities Restriping</a:t>
            </a:r>
          </a:p>
          <a:p>
            <a:pPr lvl="1"/>
            <a:r>
              <a:rPr lang="en-US" dirty="0" smtClean="0"/>
              <a:t>El Segundo Blvd. Parking Pilot</a:t>
            </a:r>
            <a:endParaRPr lang="en-US" dirty="0"/>
          </a:p>
          <a:p>
            <a:pPr lvl="1"/>
            <a:r>
              <a:rPr lang="en-US" dirty="0" smtClean="0"/>
              <a:t>Cedar Street Water Main Replacement</a:t>
            </a:r>
          </a:p>
          <a:p>
            <a:pPr lvl="1"/>
            <a:r>
              <a:rPr lang="en-US" dirty="0" smtClean="0"/>
              <a:t>Others</a:t>
            </a:r>
            <a:endParaRPr lang="en-US" dirty="0"/>
          </a:p>
          <a:p>
            <a:endParaRPr lang="en-US" dirty="0"/>
          </a:p>
        </p:txBody>
      </p:sp>
      <p:sp>
        <p:nvSpPr>
          <p:cNvPr id="4" name="Slide Number Placeholder 3"/>
          <p:cNvSpPr>
            <a:spLocks noGrp="1"/>
          </p:cNvSpPr>
          <p:nvPr>
            <p:ph type="sldNum" sz="quarter" idx="12"/>
          </p:nvPr>
        </p:nvSpPr>
        <p:spPr>
          <a:xfrm>
            <a:off x="5753100" y="6248400"/>
            <a:ext cx="381000" cy="365125"/>
          </a:xfrm>
        </p:spPr>
        <p:txBody>
          <a:bodyPr/>
          <a:lstStyle/>
          <a:p>
            <a:fld id="{CDFF2B2A-FB37-4B84-A5B7-C17FBE495EB2}" type="slidenum">
              <a:rPr lang="en-US" smtClean="0"/>
              <a:pPr/>
              <a:t>54</a:t>
            </a:fld>
            <a:endParaRPr lang="en-US"/>
          </a:p>
        </p:txBody>
      </p:sp>
    </p:spTree>
    <p:extLst>
      <p:ext uri="{BB962C8B-B14F-4D97-AF65-F5344CB8AC3E}">
        <p14:creationId xmlns:p14="http://schemas.microsoft.com/office/powerpoint/2010/main" val="2209395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p:spPr>
        <p:txBody>
          <a:bodyPr/>
          <a:lstStyle/>
          <a:p>
            <a:r>
              <a:rPr lang="en-US" dirty="0" smtClean="0"/>
              <a:t>FY 2019-2020 CIP Projects</a:t>
            </a:r>
            <a:endParaRPr lang="en-US" dirty="0"/>
          </a:p>
        </p:txBody>
      </p:sp>
      <p:sp>
        <p:nvSpPr>
          <p:cNvPr id="3" name="Content Placeholder 2"/>
          <p:cNvSpPr>
            <a:spLocks noGrp="1"/>
          </p:cNvSpPr>
          <p:nvPr>
            <p:ph idx="1"/>
          </p:nvPr>
        </p:nvSpPr>
        <p:spPr>
          <a:xfrm>
            <a:off x="152400" y="914400"/>
            <a:ext cx="11430000" cy="5029201"/>
          </a:xfrm>
        </p:spPr>
        <p:txBody>
          <a:bodyPr>
            <a:noAutofit/>
          </a:bodyPr>
          <a:lstStyle/>
          <a:p>
            <a:pPr marL="0" indent="0">
              <a:buNone/>
            </a:pPr>
            <a:r>
              <a:rPr lang="en-US" sz="2400" dirty="0" smtClean="0"/>
              <a:t>Projects In-Progress - $2,750,000</a:t>
            </a:r>
          </a:p>
          <a:p>
            <a:pPr marL="0" indent="0">
              <a:buNone/>
            </a:pPr>
            <a:endParaRPr lang="en-US" sz="2400" dirty="0" smtClean="0"/>
          </a:p>
          <a:p>
            <a:pPr lvl="1"/>
            <a:r>
              <a:rPr lang="en-US" sz="2400" dirty="0" smtClean="0"/>
              <a:t>Grand Ave. water main replacement - $1,200,000 (Water Fund)</a:t>
            </a:r>
          </a:p>
          <a:p>
            <a:pPr lvl="1"/>
            <a:r>
              <a:rPr lang="en-US" sz="2400" dirty="0"/>
              <a:t>Park Place Design - $600,000 (Measure R Fund)</a:t>
            </a:r>
          </a:p>
          <a:p>
            <a:pPr lvl="1"/>
            <a:r>
              <a:rPr lang="en-US" sz="2400" dirty="0"/>
              <a:t>Annual Roadway Rehabilitation - $500,000 (Transportation Funds)</a:t>
            </a:r>
          </a:p>
          <a:p>
            <a:pPr lvl="1"/>
            <a:r>
              <a:rPr lang="en-US" sz="2400" dirty="0"/>
              <a:t>Annual sidewalk Improvement Program - $250,000 (Gas </a:t>
            </a:r>
            <a:r>
              <a:rPr lang="en-US" sz="2400" dirty="0" smtClean="0"/>
              <a:t>Tax Fund)</a:t>
            </a:r>
            <a:endParaRPr lang="en-US" sz="2400" dirty="0"/>
          </a:p>
          <a:p>
            <a:pPr lvl="1"/>
            <a:r>
              <a:rPr lang="en-US" sz="2400" dirty="0" smtClean="0"/>
              <a:t>Annual Wastewater infrastructure replacement - $150,000 (Wastewater Fund) </a:t>
            </a:r>
          </a:p>
          <a:p>
            <a:pPr lvl="1"/>
            <a:r>
              <a:rPr lang="en-US" sz="2400" dirty="0" smtClean="0"/>
              <a:t>ADA sidewalk ramp improvements - $50,000 (CDBG Fund)</a:t>
            </a:r>
          </a:p>
          <a:p>
            <a:pPr marL="0" indent="0">
              <a:buNone/>
            </a:pPr>
            <a:endParaRPr lang="en-US" sz="2400" dirty="0" smtClean="0"/>
          </a:p>
          <a:p>
            <a:pPr marL="0" indent="0">
              <a:buNone/>
            </a:pPr>
            <a:endParaRPr lang="en-US" sz="2000" dirty="0" smtClean="0"/>
          </a:p>
          <a:p>
            <a:pPr marL="0" indent="0">
              <a:buNone/>
            </a:pPr>
            <a:r>
              <a:rPr lang="en-US" sz="2000" dirty="0" smtClean="0"/>
              <a:t> </a:t>
            </a:r>
            <a:endParaRPr lang="en-US" sz="2000" dirty="0"/>
          </a:p>
        </p:txBody>
      </p:sp>
      <p:sp>
        <p:nvSpPr>
          <p:cNvPr id="4" name="Slide Number Placeholder 3"/>
          <p:cNvSpPr>
            <a:spLocks noGrp="1"/>
          </p:cNvSpPr>
          <p:nvPr>
            <p:ph type="sldNum" sz="quarter" idx="12"/>
          </p:nvPr>
        </p:nvSpPr>
        <p:spPr>
          <a:xfrm>
            <a:off x="5905500" y="6248400"/>
            <a:ext cx="381000" cy="365125"/>
          </a:xfrm>
        </p:spPr>
        <p:txBody>
          <a:bodyPr/>
          <a:lstStyle/>
          <a:p>
            <a:fld id="{CDFF2B2A-FB37-4B84-A5B7-C17FBE495EB2}" type="slidenum">
              <a:rPr lang="en-US" smtClean="0"/>
              <a:pPr/>
              <a:t>55</a:t>
            </a:fld>
            <a:endParaRPr lang="en-US"/>
          </a:p>
        </p:txBody>
      </p:sp>
    </p:spTree>
    <p:extLst>
      <p:ext uri="{BB962C8B-B14F-4D97-AF65-F5344CB8AC3E}">
        <p14:creationId xmlns:p14="http://schemas.microsoft.com/office/powerpoint/2010/main" val="9456881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970AC8-E5EE-422E-9ABF-50A9D8D74AD8}"/>
              </a:ext>
            </a:extLst>
          </p:cNvPr>
          <p:cNvSpPr>
            <a:spLocks noGrp="1"/>
          </p:cNvSpPr>
          <p:nvPr>
            <p:ph type="title"/>
          </p:nvPr>
        </p:nvSpPr>
        <p:spPr/>
        <p:txBody>
          <a:bodyPr/>
          <a:lstStyle/>
          <a:p>
            <a:r>
              <a:rPr lang="en-US" dirty="0" smtClean="0"/>
              <a:t>FY 2019-2020 CIP Projects</a:t>
            </a:r>
            <a:endParaRPr lang="en-US" dirty="0"/>
          </a:p>
        </p:txBody>
      </p:sp>
      <p:sp>
        <p:nvSpPr>
          <p:cNvPr id="3" name="Content Placeholder 2">
            <a:extLst>
              <a:ext uri="{FF2B5EF4-FFF2-40B4-BE49-F238E27FC236}">
                <a16:creationId xmlns:a16="http://schemas.microsoft.com/office/drawing/2014/main" xmlns="" id="{5449F599-9334-41E3-B0D7-F1F3AF483FB0}"/>
              </a:ext>
            </a:extLst>
          </p:cNvPr>
          <p:cNvSpPr>
            <a:spLocks noGrp="1"/>
          </p:cNvSpPr>
          <p:nvPr>
            <p:ph idx="1"/>
          </p:nvPr>
        </p:nvSpPr>
        <p:spPr>
          <a:xfrm>
            <a:off x="152400" y="1371600"/>
            <a:ext cx="11734800" cy="5029200"/>
          </a:xfrm>
        </p:spPr>
        <p:txBody>
          <a:bodyPr>
            <a:normAutofit fontScale="85000" lnSpcReduction="10000"/>
          </a:bodyPr>
          <a:lstStyle/>
          <a:p>
            <a:pPr marL="0" indent="0">
              <a:buNone/>
            </a:pPr>
            <a:r>
              <a:rPr lang="en-US" dirty="0"/>
              <a:t>D</a:t>
            </a:r>
            <a:r>
              <a:rPr lang="en-US" dirty="0" smtClean="0"/>
              <a:t>eferred Projects - $1,410,000</a:t>
            </a:r>
          </a:p>
          <a:p>
            <a:pPr marL="0" indent="0">
              <a:buNone/>
            </a:pPr>
            <a:endParaRPr lang="en-US" dirty="0" smtClean="0"/>
          </a:p>
          <a:p>
            <a:r>
              <a:rPr lang="en-US" sz="3100" dirty="0" smtClean="0"/>
              <a:t>Recreation Park Projects</a:t>
            </a:r>
          </a:p>
          <a:p>
            <a:pPr marL="57150" indent="0">
              <a:buNone/>
            </a:pPr>
            <a:r>
              <a:rPr lang="en-US" sz="3100" dirty="0"/>
              <a:t> </a:t>
            </a:r>
            <a:r>
              <a:rPr lang="en-US" sz="3100" dirty="0" smtClean="0"/>
              <a:t>   (Restrooms, Skate Park, Teen Center) - $800,000 ($</a:t>
            </a:r>
            <a:r>
              <a:rPr lang="en-US" sz="3100" dirty="0" smtClean="0"/>
              <a:t>750K </a:t>
            </a:r>
            <a:r>
              <a:rPr lang="en-US" sz="3100" dirty="0" smtClean="0"/>
              <a:t>GF &amp; $</a:t>
            </a:r>
            <a:r>
              <a:rPr lang="en-US" sz="3100" dirty="0" smtClean="0"/>
              <a:t>50K </a:t>
            </a:r>
            <a:r>
              <a:rPr lang="en-US" sz="3100" dirty="0" err="1" smtClean="0"/>
              <a:t>Dev</a:t>
            </a:r>
            <a:r>
              <a:rPr lang="en-US" sz="3100" dirty="0" smtClean="0"/>
              <a:t> Funds)</a:t>
            </a:r>
          </a:p>
          <a:p>
            <a:pPr marL="57150" indent="0">
              <a:buNone/>
            </a:pPr>
            <a:endParaRPr lang="en-US" sz="3100" dirty="0" smtClean="0"/>
          </a:p>
          <a:p>
            <a:r>
              <a:rPr lang="en-US" sz="3100" dirty="0" smtClean="0"/>
              <a:t>City Hall Windows (health &amp; safety/energy efficiency) - $450,000 (Gen Fund)</a:t>
            </a:r>
          </a:p>
          <a:p>
            <a:endParaRPr lang="en-US" sz="3100" dirty="0" smtClean="0"/>
          </a:p>
          <a:p>
            <a:r>
              <a:rPr lang="en-US" sz="3100" dirty="0" smtClean="0"/>
              <a:t>Memory Row Fitness Trail - $100,000 (</a:t>
            </a:r>
            <a:r>
              <a:rPr lang="en-US" sz="3100" dirty="0" err="1" smtClean="0"/>
              <a:t>Dev</a:t>
            </a:r>
            <a:r>
              <a:rPr lang="en-US" sz="3100" dirty="0" smtClean="0"/>
              <a:t> Funds)</a:t>
            </a:r>
          </a:p>
          <a:p>
            <a:pPr marL="57150" indent="0">
              <a:buNone/>
            </a:pPr>
            <a:endParaRPr lang="en-US" sz="3100" dirty="0" smtClean="0"/>
          </a:p>
          <a:p>
            <a:r>
              <a:rPr lang="en-US" sz="3100" dirty="0" smtClean="0"/>
              <a:t>Park Vista Senior Center Plumbing Design - $60,000 (Senior Housing Fund)</a:t>
            </a:r>
          </a:p>
          <a:p>
            <a:pPr marL="457200" lvl="1" indent="0">
              <a:buNone/>
            </a:pPr>
            <a:endParaRPr lang="en-US" sz="3100" dirty="0"/>
          </a:p>
          <a:p>
            <a:endParaRPr lang="en-US" sz="3100" dirty="0"/>
          </a:p>
        </p:txBody>
      </p:sp>
      <p:sp>
        <p:nvSpPr>
          <p:cNvPr id="4" name="Slide Number Placeholder 3"/>
          <p:cNvSpPr>
            <a:spLocks noGrp="1"/>
          </p:cNvSpPr>
          <p:nvPr>
            <p:ph type="sldNum" sz="quarter" idx="12"/>
          </p:nvPr>
        </p:nvSpPr>
        <p:spPr>
          <a:xfrm>
            <a:off x="5829300" y="6446837"/>
            <a:ext cx="381000" cy="365125"/>
          </a:xfrm>
        </p:spPr>
        <p:txBody>
          <a:bodyPr/>
          <a:lstStyle/>
          <a:p>
            <a:fld id="{CDFF2B2A-FB37-4B84-A5B7-C17FBE495EB2}" type="slidenum">
              <a:rPr lang="en-US" smtClean="0"/>
              <a:pPr/>
              <a:t>56</a:t>
            </a:fld>
            <a:endParaRPr lang="en-US" dirty="0"/>
          </a:p>
        </p:txBody>
      </p:sp>
    </p:spTree>
    <p:extLst>
      <p:ext uri="{BB962C8B-B14F-4D97-AF65-F5344CB8AC3E}">
        <p14:creationId xmlns:p14="http://schemas.microsoft.com/office/powerpoint/2010/main" val="3003109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p:spPr>
        <p:txBody>
          <a:bodyPr/>
          <a:lstStyle/>
          <a:p>
            <a:r>
              <a:rPr lang="en-US" dirty="0" smtClean="0"/>
              <a:t>Proposed FY 2020-2021 CIP Projects</a:t>
            </a:r>
            <a:endParaRPr lang="en-US" dirty="0"/>
          </a:p>
        </p:txBody>
      </p:sp>
      <p:sp>
        <p:nvSpPr>
          <p:cNvPr id="3" name="Content Placeholder 2"/>
          <p:cNvSpPr>
            <a:spLocks noGrp="1"/>
          </p:cNvSpPr>
          <p:nvPr>
            <p:ph idx="1"/>
          </p:nvPr>
        </p:nvSpPr>
        <p:spPr>
          <a:xfrm>
            <a:off x="152400" y="914400"/>
            <a:ext cx="11734800" cy="5410200"/>
          </a:xfrm>
        </p:spPr>
        <p:txBody>
          <a:bodyPr>
            <a:noAutofit/>
          </a:bodyPr>
          <a:lstStyle/>
          <a:p>
            <a:r>
              <a:rPr lang="en-US" sz="2400" dirty="0" smtClean="0"/>
              <a:t>No new projects added to Three-Year CIP </a:t>
            </a:r>
          </a:p>
          <a:p>
            <a:pPr marL="0" indent="0">
              <a:buNone/>
            </a:pPr>
            <a:endParaRPr lang="en-US" sz="2400" dirty="0" smtClean="0"/>
          </a:p>
          <a:p>
            <a:r>
              <a:rPr lang="en-US" sz="2400" dirty="0" smtClean="0"/>
              <a:t>Fund FY 2019-2020 Deferred Projects:</a:t>
            </a:r>
          </a:p>
          <a:p>
            <a:pPr lvl="1"/>
            <a:r>
              <a:rPr lang="en-US" sz="2400" dirty="0"/>
              <a:t>Recreation Park Projects</a:t>
            </a:r>
          </a:p>
          <a:p>
            <a:pPr marL="457200" lvl="1" indent="0">
              <a:buNone/>
            </a:pPr>
            <a:r>
              <a:rPr lang="en-US" sz="2400" dirty="0"/>
              <a:t>    </a:t>
            </a:r>
            <a:r>
              <a:rPr lang="en-US" sz="2400" dirty="0" smtClean="0"/>
              <a:t>(Restrooms</a:t>
            </a:r>
            <a:r>
              <a:rPr lang="en-US" sz="2400" dirty="0"/>
              <a:t>, </a:t>
            </a:r>
            <a:r>
              <a:rPr lang="en-US" sz="2400" dirty="0" smtClean="0"/>
              <a:t>Skate Park</a:t>
            </a:r>
            <a:r>
              <a:rPr lang="en-US" sz="2400" dirty="0"/>
              <a:t>, Teen Center) - $800,000 ($</a:t>
            </a:r>
            <a:r>
              <a:rPr lang="en-US" sz="2400" dirty="0" smtClean="0"/>
              <a:t>750,000 </a:t>
            </a:r>
            <a:r>
              <a:rPr lang="en-US" sz="2400" dirty="0"/>
              <a:t>GF &amp; $</a:t>
            </a:r>
            <a:r>
              <a:rPr lang="en-US" sz="2400" dirty="0" smtClean="0"/>
              <a:t>50,000 </a:t>
            </a:r>
            <a:r>
              <a:rPr lang="en-US" sz="2400" dirty="0" err="1"/>
              <a:t>Dev</a:t>
            </a:r>
            <a:r>
              <a:rPr lang="en-US" sz="2400" dirty="0"/>
              <a:t> Funds)</a:t>
            </a:r>
          </a:p>
          <a:p>
            <a:pPr lvl="1"/>
            <a:r>
              <a:rPr lang="en-US" sz="2400" dirty="0" smtClean="0"/>
              <a:t>City </a:t>
            </a:r>
            <a:r>
              <a:rPr lang="en-US" sz="2400" dirty="0"/>
              <a:t>Hall Windows (health &amp; safety/energy efficiency) - $450,000 (Gen Fund)</a:t>
            </a:r>
          </a:p>
          <a:p>
            <a:pPr lvl="1"/>
            <a:r>
              <a:rPr lang="en-US" sz="2400" dirty="0" smtClean="0"/>
              <a:t>Memory </a:t>
            </a:r>
            <a:r>
              <a:rPr lang="en-US" sz="2400" dirty="0"/>
              <a:t>Row Fitness Trail - $100,000 (</a:t>
            </a:r>
            <a:r>
              <a:rPr lang="en-US" sz="2400" dirty="0" err="1"/>
              <a:t>Dev</a:t>
            </a:r>
            <a:r>
              <a:rPr lang="en-US" sz="2400" dirty="0"/>
              <a:t> Funds)</a:t>
            </a:r>
          </a:p>
          <a:p>
            <a:pPr lvl="1"/>
            <a:r>
              <a:rPr lang="en-US" sz="2400" dirty="0" smtClean="0"/>
              <a:t>Park </a:t>
            </a:r>
            <a:r>
              <a:rPr lang="en-US" sz="2400" dirty="0"/>
              <a:t>Vista Senior Center Plumbing Design - $60,000 (Senior Housing Fund</a:t>
            </a:r>
            <a:r>
              <a:rPr lang="en-US" sz="2400" dirty="0" smtClean="0"/>
              <a:t>)</a:t>
            </a:r>
          </a:p>
          <a:p>
            <a:pPr marL="457200" lvl="1" indent="0">
              <a:buNone/>
            </a:pPr>
            <a:endParaRPr lang="en-US" sz="2400" dirty="0"/>
          </a:p>
          <a:p>
            <a:r>
              <a:rPr lang="en-US" sz="2400" dirty="0" smtClean="0"/>
              <a:t>Several Facilities Condition Assessment projects originally scheduled for FY 2020-2021 </a:t>
            </a:r>
            <a:r>
              <a:rPr lang="en-US" sz="2400" dirty="0" smtClean="0"/>
              <a:t>will </a:t>
            </a:r>
            <a:r>
              <a:rPr lang="en-US" sz="2400" dirty="0" smtClean="0"/>
              <a:t>be deferred until FY 2021-2022</a:t>
            </a:r>
          </a:p>
          <a:p>
            <a:pPr marL="0" indent="0">
              <a:buNone/>
            </a:pPr>
            <a:endParaRPr lang="en-US" sz="2000" dirty="0" smtClean="0"/>
          </a:p>
          <a:p>
            <a:pPr marL="0" indent="0">
              <a:buNone/>
            </a:pPr>
            <a:r>
              <a:rPr lang="en-US" sz="2000" dirty="0" smtClean="0"/>
              <a:t> </a:t>
            </a:r>
            <a:endParaRPr lang="en-US" sz="2000" dirty="0"/>
          </a:p>
        </p:txBody>
      </p:sp>
      <p:sp>
        <p:nvSpPr>
          <p:cNvPr id="4" name="Slide Number Placeholder 3"/>
          <p:cNvSpPr>
            <a:spLocks noGrp="1"/>
          </p:cNvSpPr>
          <p:nvPr>
            <p:ph type="sldNum" sz="quarter" idx="12"/>
          </p:nvPr>
        </p:nvSpPr>
        <p:spPr>
          <a:xfrm>
            <a:off x="5829300" y="6324600"/>
            <a:ext cx="381000" cy="365125"/>
          </a:xfrm>
        </p:spPr>
        <p:txBody>
          <a:bodyPr/>
          <a:lstStyle/>
          <a:p>
            <a:fld id="{CDFF2B2A-FB37-4B84-A5B7-C17FBE495EB2}" type="slidenum">
              <a:rPr lang="en-US" smtClean="0"/>
              <a:pPr/>
              <a:t>57</a:t>
            </a:fld>
            <a:endParaRPr lang="en-US" dirty="0"/>
          </a:p>
        </p:txBody>
      </p:sp>
    </p:spTree>
    <p:extLst>
      <p:ext uri="{BB962C8B-B14F-4D97-AF65-F5344CB8AC3E}">
        <p14:creationId xmlns:p14="http://schemas.microsoft.com/office/powerpoint/2010/main" val="31846556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0"/>
            <a:ext cx="12192000" cy="685800"/>
          </a:xfrm>
        </p:spPr>
        <p:txBody>
          <a:bodyPr>
            <a:normAutofit fontScale="90000"/>
          </a:bodyPr>
          <a:lstStyle/>
          <a:p>
            <a:pPr algn="ctr">
              <a:defRPr/>
            </a:pPr>
            <a:r>
              <a:rPr lang="en-US" altLang="en-US" b="1" dirty="0" smtClean="0"/>
              <a:t>Estimated FY 2020 – 2021 Fund Balance</a:t>
            </a:r>
          </a:p>
        </p:txBody>
      </p:sp>
      <p:sp>
        <p:nvSpPr>
          <p:cNvPr id="2" name="Content Placeholder 1"/>
          <p:cNvSpPr>
            <a:spLocks noGrp="1"/>
          </p:cNvSpPr>
          <p:nvPr>
            <p:ph idx="1"/>
          </p:nvPr>
        </p:nvSpPr>
        <p:spPr/>
        <p:txBody>
          <a:bodyPr/>
          <a:lstStyle/>
          <a:p>
            <a:endParaRPr lang="en-US"/>
          </a:p>
        </p:txBody>
      </p:sp>
      <p:sp>
        <p:nvSpPr>
          <p:cNvPr id="16387" name="Slide Number Placeholder 3"/>
          <p:cNvSpPr>
            <a:spLocks noGrp="1"/>
          </p:cNvSpPr>
          <p:nvPr>
            <p:ph type="sldNum" sz="quarter" idx="12"/>
          </p:nvPr>
        </p:nvSpPr>
        <p:spPr bwMode="auto">
          <a:xfrm>
            <a:off x="5905500" y="6416117"/>
            <a:ext cx="381000" cy="365125"/>
          </a:xfrm>
          <a:prstGeom prst="rect">
            <a:avLst/>
          </a:prstGeom>
          <a:noFill/>
          <a:ln>
            <a:miter lim="800000"/>
            <a:headEnd/>
            <a:tailEnd/>
          </a:ln>
        </p:spPr>
        <p:txBody>
          <a:bodyPr/>
          <a:lstStyle/>
          <a:p>
            <a:fld id="{5A73B1B3-FEAB-4770-A596-DE1BD6AE70A7}" type="slidenum">
              <a:rPr lang="en-US" altLang="en-US"/>
              <a:pPr/>
              <a:t>58</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val="2362283245"/>
              </p:ext>
            </p:extLst>
          </p:nvPr>
        </p:nvGraphicFramePr>
        <p:xfrm>
          <a:off x="152400" y="914400"/>
          <a:ext cx="11582400" cy="5029198"/>
        </p:xfrm>
        <a:graphic>
          <a:graphicData uri="http://schemas.openxmlformats.org/drawingml/2006/table">
            <a:tbl>
              <a:tblPr/>
              <a:tblGrid>
                <a:gridCol w="9208723"/>
                <a:gridCol w="2373677"/>
              </a:tblGrid>
              <a:tr h="484036">
                <a:tc>
                  <a:txBody>
                    <a:bodyPr/>
                    <a:lstStyle/>
                    <a:p>
                      <a:pPr algn="ctr" fontAlgn="b"/>
                      <a:r>
                        <a:rPr lang="en-US" sz="2400" b="1" i="0" u="none" strike="noStrike" dirty="0">
                          <a:solidFill>
                            <a:schemeClr val="bg1"/>
                          </a:solidFill>
                          <a:latin typeface="+mn-lt"/>
                        </a:rPr>
                        <a:t>GENERAL FUND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2000" b="1" i="1" u="none" strike="noStrike" dirty="0">
                          <a:solidFill>
                            <a:srgbClr val="000000"/>
                          </a:solidFill>
                          <a:latin typeface="+mn-lt"/>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r>
              <a:tr h="355763">
                <a:tc>
                  <a:txBody>
                    <a:bodyPr/>
                    <a:lstStyle/>
                    <a:p>
                      <a:pPr algn="l" fontAlgn="b"/>
                      <a:r>
                        <a:rPr lang="en-US" sz="2000" b="1" i="1" u="none" strike="noStrike" dirty="0">
                          <a:solidFill>
                            <a:srgbClr val="000000"/>
                          </a:solidFill>
                          <a:latin typeface="+mn-lt"/>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dirty="0">
                          <a:solidFill>
                            <a:srgbClr val="000000"/>
                          </a:solidFill>
                          <a:latin typeface="+mn-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62035">
                <a:tc>
                  <a:txBody>
                    <a:bodyPr/>
                    <a:lstStyle/>
                    <a:p>
                      <a:pPr algn="l" fontAlgn="b"/>
                      <a:r>
                        <a:rPr lang="en-US" sz="2000" b="1" i="0" u="none" strike="noStrike" dirty="0" smtClean="0">
                          <a:solidFill>
                            <a:srgbClr val="000000"/>
                          </a:solidFill>
                          <a:latin typeface="+mn-lt"/>
                        </a:rPr>
                        <a:t>Estimated Revenues</a:t>
                      </a:r>
                      <a:endParaRPr lang="en-US" sz="2000" b="1" i="0" u="none" strike="noStrike" dirty="0">
                        <a:solidFill>
                          <a:srgbClr val="000000"/>
                        </a:solidFill>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DD7EE"/>
                    </a:solidFill>
                  </a:tcPr>
                </a:tc>
                <a:tc>
                  <a:txBody>
                    <a:bodyPr/>
                    <a:lstStyle/>
                    <a:p>
                      <a:pPr marL="38100" marR="0" algn="ctr">
                        <a:lnSpc>
                          <a:spcPct val="108000"/>
                        </a:lnSpc>
                        <a:spcBef>
                          <a:spcPts val="0"/>
                        </a:spcBef>
                        <a:spcAft>
                          <a:spcPts val="0"/>
                        </a:spcAft>
                      </a:pPr>
                      <a:r>
                        <a:rPr lang="en-US" sz="2000" u="none" dirty="0" smtClean="0">
                          <a:effectLst/>
                          <a:latin typeface="Times New Roman" panose="02020603050405020304" pitchFamily="18" charset="0"/>
                          <a:ea typeface="Times New Roman" panose="02020603050405020304" pitchFamily="18" charset="0"/>
                          <a:cs typeface="Times New Roman" panose="02020603050405020304" pitchFamily="18" charset="0"/>
                        </a:rPr>
                        <a:t>$58,328,024</a:t>
                      </a:r>
                      <a:endParaRPr lang="en-US" sz="2000"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DD7EE"/>
                    </a:solidFill>
                  </a:tcPr>
                </a:tc>
              </a:tr>
              <a:tr h="462035">
                <a:tc>
                  <a:txBody>
                    <a:bodyPr/>
                    <a:lstStyle/>
                    <a:p>
                      <a:pPr algn="l" fontAlgn="b"/>
                      <a:r>
                        <a:rPr lang="en-US" sz="2000" b="1" i="0" u="none" strike="noStrike" dirty="0" smtClean="0">
                          <a:solidFill>
                            <a:srgbClr val="000000"/>
                          </a:solidFill>
                          <a:latin typeface="+mn-lt"/>
                        </a:rPr>
                        <a:t>Proposed Appropriations (without CIP)</a:t>
                      </a:r>
                      <a:endParaRPr lang="en-US" sz="2000" b="1" i="0" u="none" strike="noStrike" dirty="0">
                        <a:solidFill>
                          <a:srgbClr val="000000"/>
                        </a:solidFill>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fontAlgn="b"/>
                      <a:r>
                        <a:rPr lang="en-US" sz="2000" b="0" i="0" u="sng" strike="noStrike" dirty="0" smtClean="0">
                          <a:solidFill>
                            <a:srgbClr val="FF0000"/>
                          </a:solidFill>
                          <a:latin typeface="+mn-lt"/>
                        </a:rPr>
                        <a:t> (58,112,213)</a:t>
                      </a:r>
                      <a:endParaRPr lang="en-US" sz="2000" b="0" i="0" u="sng" strike="noStrike" dirty="0">
                        <a:solidFill>
                          <a:srgbClr val="FF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r>
              <a:tr h="462035">
                <a:tc>
                  <a:txBody>
                    <a:bodyPr/>
                    <a:lstStyle/>
                    <a:p>
                      <a:pPr algn="l" fontAlgn="b"/>
                      <a:r>
                        <a:rPr lang="en-US" sz="2000" b="1" i="0" u="none" strike="noStrike" dirty="0" smtClean="0">
                          <a:solidFill>
                            <a:srgbClr val="000000"/>
                          </a:solidFill>
                          <a:latin typeface="+mn-lt"/>
                        </a:rPr>
                        <a:t>Difference</a:t>
                      </a:r>
                      <a:endParaRPr lang="en-US" sz="2000" b="1" i="0" u="none" strike="noStrike" dirty="0">
                        <a:solidFill>
                          <a:srgbClr val="000000"/>
                        </a:solidFill>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DD7EE"/>
                    </a:solidFill>
                  </a:tcPr>
                </a:tc>
                <a:tc>
                  <a:txBody>
                    <a:bodyPr/>
                    <a:lstStyle/>
                    <a:p>
                      <a:pPr algn="ctr" fontAlgn="b"/>
                      <a:r>
                        <a:rPr lang="en-US" sz="2000" b="0" i="0" u="none" strike="noStrike" dirty="0" smtClean="0">
                          <a:solidFill>
                            <a:srgbClr val="FF0000"/>
                          </a:solidFill>
                          <a:latin typeface="+mn-lt"/>
                        </a:rPr>
                        <a:t>        </a:t>
                      </a:r>
                      <a:r>
                        <a:rPr lang="en-US" sz="2000" b="0" i="0" u="none" strike="noStrike" dirty="0" smtClean="0">
                          <a:solidFill>
                            <a:schemeClr val="tx1"/>
                          </a:solidFill>
                          <a:latin typeface="+mn-lt"/>
                        </a:rPr>
                        <a:t>215,811</a:t>
                      </a:r>
                      <a:endParaRPr lang="en-US" sz="20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DD7EE"/>
                    </a:solidFill>
                  </a:tcPr>
                </a:tc>
              </a:tr>
              <a:tr h="381106">
                <a:tc>
                  <a:txBody>
                    <a:bodyPr/>
                    <a:lstStyle/>
                    <a:p>
                      <a:r>
                        <a:rPr lang="en-US" b="1" dirty="0" smtClean="0"/>
                        <a:t>Proposed</a:t>
                      </a:r>
                      <a:r>
                        <a:rPr lang="en-US" b="1" baseline="0" dirty="0" smtClean="0"/>
                        <a:t> CIP Projects</a:t>
                      </a:r>
                      <a:endParaRPr lang="en-US" b="1" dirty="0"/>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fontAlgn="b"/>
                      <a:r>
                        <a:rPr lang="en-US" sz="2000" b="0" i="0" u="sng" strike="noStrike" dirty="0" smtClean="0">
                          <a:solidFill>
                            <a:srgbClr val="FF0000"/>
                          </a:solidFill>
                          <a:latin typeface="+mn-lt"/>
                        </a:rPr>
                        <a:t>   (1,200,000)</a:t>
                      </a:r>
                      <a:endParaRPr lang="en-US" sz="2000" b="0" i="0" u="sng" strike="noStrike" dirty="0">
                        <a:solidFill>
                          <a:srgbClr val="FF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45280">
                <a:tc>
                  <a:txBody>
                    <a:bodyPr/>
                    <a:lstStyle/>
                    <a:p>
                      <a:r>
                        <a:rPr lang="en-US" b="1" dirty="0" smtClean="0"/>
                        <a:t>Difference</a:t>
                      </a:r>
                      <a:endParaRPr lang="en-US" b="1" dirty="0"/>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CD6EE"/>
                    </a:solidFill>
                  </a:tcPr>
                </a:tc>
                <a:tc>
                  <a:txBody>
                    <a:bodyPr/>
                    <a:lstStyle/>
                    <a:p>
                      <a:pPr algn="ctr" fontAlgn="b"/>
                      <a:r>
                        <a:rPr lang="en-US" sz="2000" b="0" i="0" u="none" strike="noStrike" dirty="0" smtClean="0">
                          <a:solidFill>
                            <a:srgbClr val="FF0000"/>
                          </a:solidFill>
                          <a:latin typeface="+mn-lt"/>
                        </a:rPr>
                        <a:t>    (984,189)</a:t>
                      </a:r>
                      <a:r>
                        <a:rPr lang="en-US" sz="2000" b="0" i="0" u="none" strike="noStrike" dirty="0">
                          <a:solidFill>
                            <a:srgbClr val="FF0000"/>
                          </a:solidFill>
                          <a:latin typeface="+mn-lt"/>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CD6EE"/>
                    </a:solidFill>
                  </a:tcPr>
                </a:tc>
              </a:tr>
              <a:tr h="411594">
                <a:tc>
                  <a:txBody>
                    <a:bodyPr/>
                    <a:lstStyle/>
                    <a:p>
                      <a:pPr algn="l" fontAlgn="b"/>
                      <a:r>
                        <a:rPr lang="en-US" sz="2000" b="1" i="0" u="none" strike="noStrike" dirty="0" smtClean="0">
                          <a:solidFill>
                            <a:srgbClr val="000000"/>
                          </a:solidFill>
                          <a:latin typeface="+mn-lt"/>
                        </a:rPr>
                        <a:t>Use of Economic Uncertainty Reserve*</a:t>
                      </a:r>
                      <a:endParaRPr lang="en-US" sz="2000" b="1" i="0" u="none" strike="noStrike" dirty="0">
                        <a:solidFill>
                          <a:srgbClr val="000000"/>
                        </a:solidFill>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fontAlgn="b"/>
                      <a:r>
                        <a:rPr lang="en-US" sz="2000" b="0" i="0" u="none" strike="noStrike" dirty="0" smtClean="0">
                          <a:solidFill>
                            <a:srgbClr val="000000"/>
                          </a:solidFill>
                          <a:latin typeface="+mn-lt"/>
                        </a:rPr>
                        <a:t>   984,189</a:t>
                      </a:r>
                      <a:endParaRPr lang="en-US" sz="20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r>
              <a:tr h="336388">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2000" b="1" i="0" u="none" strike="noStrike" dirty="0" smtClean="0">
                        <a:solidFill>
                          <a:srgbClr val="000000"/>
                        </a:solidFill>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tx1"/>
                    </a:solidFill>
                  </a:tcPr>
                </a:tc>
                <a:tc>
                  <a:txBody>
                    <a:bodyPr/>
                    <a:lstStyle/>
                    <a:p>
                      <a:pPr algn="ctr" fontAlgn="b"/>
                      <a:endParaRPr lang="en-US" sz="20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tx1"/>
                    </a:solidFill>
                  </a:tcPr>
                </a:tc>
              </a:tr>
              <a:tr h="48403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latin typeface="+mn-lt"/>
                        </a:rPr>
                        <a:t>Estimated Ending Unassigned Fund Balance (June 30, 2021) </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2000" b="0" i="0" u="none" strike="noStrike" dirty="0" smtClean="0">
                          <a:solidFill>
                            <a:srgbClr val="000000"/>
                          </a:solidFill>
                          <a:latin typeface="+mn-lt"/>
                        </a:rPr>
                        <a:t> 13,152,063</a:t>
                      </a:r>
                      <a:endParaRPr lang="en-US" sz="20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accent1">
                        <a:lumMod val="20000"/>
                        <a:lumOff val="80000"/>
                      </a:schemeClr>
                    </a:solidFill>
                  </a:tcPr>
                </a:tc>
              </a:tr>
              <a:tr h="484036">
                <a:tc>
                  <a:txBody>
                    <a:bodyPr/>
                    <a:lstStyle/>
                    <a:p>
                      <a:pPr algn="l" fontAlgn="b"/>
                      <a:r>
                        <a:rPr lang="en-US" sz="2000" b="1" i="0" u="none" strike="noStrike" dirty="0" smtClean="0">
                          <a:solidFill>
                            <a:srgbClr val="000000"/>
                          </a:solidFill>
                          <a:latin typeface="+mn-lt"/>
                        </a:rPr>
                        <a:t>20% Reserve (9-month</a:t>
                      </a:r>
                      <a:r>
                        <a:rPr lang="en-US" sz="2000" b="1" i="0" u="none" strike="noStrike" baseline="0" dirty="0" smtClean="0">
                          <a:solidFill>
                            <a:srgbClr val="000000"/>
                          </a:solidFill>
                          <a:latin typeface="+mn-lt"/>
                        </a:rPr>
                        <a:t> budget)</a:t>
                      </a:r>
                      <a:endParaRPr lang="en-US" sz="2000" b="1" i="0" u="none" strike="noStrike" dirty="0">
                        <a:solidFill>
                          <a:srgbClr val="000000"/>
                        </a:solidFill>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fontAlgn="b"/>
                      <a:r>
                        <a:rPr lang="en-US" sz="2000" b="0" i="0" u="none" strike="noStrike" dirty="0" smtClean="0">
                          <a:solidFill>
                            <a:srgbClr val="000000"/>
                          </a:solidFill>
                          <a:latin typeface="+mn-lt"/>
                        </a:rPr>
                        <a:t>11,892,442</a:t>
                      </a:r>
                      <a:endParaRPr lang="en-US" sz="20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360854">
                <a:tc>
                  <a:txBody>
                    <a:bodyPr/>
                    <a:lstStyle/>
                    <a:p>
                      <a:pPr algn="l" fontAlgn="b"/>
                      <a:r>
                        <a:rPr lang="en-US" sz="2000" b="1" i="0" u="none" strike="noStrike" dirty="0" smtClean="0">
                          <a:solidFill>
                            <a:schemeClr val="bg1"/>
                          </a:solidFill>
                          <a:latin typeface="+mn-lt"/>
                        </a:rPr>
                        <a:t>20% Reserve (12-month budget)</a:t>
                      </a:r>
                      <a:endParaRPr lang="en-US" sz="2000" b="1" i="0" u="none" strike="noStrike" dirty="0">
                        <a:solidFill>
                          <a:schemeClr val="bg1"/>
                        </a:solidFill>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F75B5"/>
                    </a:solidFill>
                  </a:tcPr>
                </a:tc>
                <a:tc>
                  <a:txBody>
                    <a:bodyPr/>
                    <a:lstStyle/>
                    <a:p>
                      <a:pPr algn="ctr" fontAlgn="b"/>
                      <a:r>
                        <a:rPr lang="en-US" sz="2000" b="0" i="0" u="none" strike="noStrike" dirty="0" smtClean="0">
                          <a:solidFill>
                            <a:schemeClr val="bg1"/>
                          </a:solidFill>
                          <a:latin typeface="+mn-lt"/>
                        </a:rPr>
                        <a:t>$15,400,000</a:t>
                      </a:r>
                      <a:endParaRPr lang="en-US" sz="2000" b="0" i="0" u="none" strike="noStrike" dirty="0">
                        <a:solidFill>
                          <a:schemeClr val="bg1"/>
                        </a:solidFill>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r>
            </a:tbl>
          </a:graphicData>
        </a:graphic>
      </p:graphicFrame>
      <p:sp>
        <p:nvSpPr>
          <p:cNvPr id="3" name="TextBox 2"/>
          <p:cNvSpPr txBox="1"/>
          <p:nvPr/>
        </p:nvSpPr>
        <p:spPr>
          <a:xfrm>
            <a:off x="304800" y="6172200"/>
            <a:ext cx="11125200" cy="646331"/>
          </a:xfrm>
          <a:prstGeom prst="rect">
            <a:avLst/>
          </a:prstGeom>
          <a:noFill/>
        </p:spPr>
        <p:txBody>
          <a:bodyPr wrap="square" rtlCol="0">
            <a:spAutoFit/>
          </a:bodyPr>
          <a:lstStyle/>
          <a:p>
            <a:r>
              <a:rPr lang="en-US" dirty="0" smtClean="0"/>
              <a:t>*Economic Uncertainty Reserve will temporarily decrease from $2,000,000 to $1,015,811.  The difference ($984,189) will be restored as the economy and revenue improves. </a:t>
            </a:r>
            <a:endParaRPr lang="en-US" dirty="0"/>
          </a:p>
        </p:txBody>
      </p:sp>
    </p:spTree>
    <p:extLst>
      <p:ext uri="{BB962C8B-B14F-4D97-AF65-F5344CB8AC3E}">
        <p14:creationId xmlns:p14="http://schemas.microsoft.com/office/powerpoint/2010/main" val="143557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3"/>
          <p:cNvSpPr txBox="1">
            <a:spLocks noGrp="1"/>
          </p:cNvSpPr>
          <p:nvPr>
            <p:ph type="title"/>
          </p:nvPr>
        </p:nvSpPr>
        <p:spPr/>
        <p:txBody>
          <a:bodyPr/>
          <a:lstStyle/>
          <a:p>
            <a:pPr lvl="0"/>
            <a:r>
              <a:rPr lang="en-US"/>
              <a:t>Proposed FY 2020-21 Reserves </a:t>
            </a:r>
          </a:p>
        </p:txBody>
      </p:sp>
      <p:sp>
        <p:nvSpPr>
          <p:cNvPr id="3" name="Content Placeholder 4"/>
          <p:cNvSpPr txBox="1">
            <a:spLocks noGrp="1"/>
          </p:cNvSpPr>
          <p:nvPr>
            <p:ph idx="1"/>
          </p:nvPr>
        </p:nvSpPr>
        <p:spPr/>
        <p:txBody>
          <a:bodyPr/>
          <a:lstStyle/>
          <a:p>
            <a:pPr lvl="0">
              <a:buSzPct val="90000"/>
              <a:buFont typeface="Wingdings" pitchFamily="2"/>
              <a:buChar char="q"/>
            </a:pPr>
            <a:r>
              <a:rPr lang="en-US" dirty="0"/>
              <a:t>General Fund:  </a:t>
            </a:r>
            <a:r>
              <a:rPr lang="en-US" dirty="0" smtClean="0"/>
              <a:t>Retain 20% reserve </a:t>
            </a:r>
            <a:endParaRPr lang="en-US" b="1" dirty="0"/>
          </a:p>
          <a:p>
            <a:pPr lvl="0">
              <a:buSzPct val="90000"/>
              <a:buFont typeface="Wingdings" pitchFamily="2"/>
              <a:buChar char="q"/>
            </a:pPr>
            <a:r>
              <a:rPr lang="en-US" dirty="0"/>
              <a:t>Economic </a:t>
            </a:r>
            <a:r>
              <a:rPr lang="en-US" dirty="0" smtClean="0"/>
              <a:t>Uncertainty Reserve: Temporary decrease from $2,000,000 to $1,015,811 with goal to restore</a:t>
            </a:r>
            <a:endParaRPr lang="en-US" b="1" dirty="0"/>
          </a:p>
          <a:p>
            <a:pPr lvl="0">
              <a:buSzPct val="90000"/>
              <a:buFont typeface="Wingdings" pitchFamily="2"/>
              <a:buChar char="q"/>
            </a:pPr>
            <a:r>
              <a:rPr lang="en-US" dirty="0"/>
              <a:t>Worker’s Comp </a:t>
            </a:r>
            <a:r>
              <a:rPr lang="en-US" dirty="0" smtClean="0"/>
              <a:t>Fund: $7,100,000 (~70% funded)</a:t>
            </a:r>
            <a:endParaRPr lang="en-US" b="1" dirty="0"/>
          </a:p>
          <a:p>
            <a:pPr lvl="0">
              <a:buSzPct val="90000"/>
              <a:buFont typeface="Wingdings" pitchFamily="2"/>
              <a:buChar char="q"/>
            </a:pPr>
            <a:r>
              <a:rPr lang="en-US" dirty="0"/>
              <a:t>General Liability Fund: </a:t>
            </a:r>
            <a:r>
              <a:rPr lang="en-US" dirty="0" smtClean="0"/>
              <a:t>$1,000,000 (actuary)</a:t>
            </a:r>
            <a:endParaRPr lang="en-US" b="1" dirty="0"/>
          </a:p>
        </p:txBody>
      </p:sp>
      <p:sp>
        <p:nvSpPr>
          <p:cNvPr id="5" name="Slide Number Placeholder 4"/>
          <p:cNvSpPr>
            <a:spLocks noGrp="1"/>
          </p:cNvSpPr>
          <p:nvPr>
            <p:ph type="sldNum" sz="quarter" idx="4294967295"/>
          </p:nvPr>
        </p:nvSpPr>
        <p:spPr>
          <a:xfrm>
            <a:off x="5638803" y="6367634"/>
            <a:ext cx="914400" cy="365129"/>
          </a:xfrm>
          <a:prstGeom prst="rect">
            <a:avLst/>
          </a:prstGeom>
        </p:spPr>
        <p:txBody>
          <a:bodyPr/>
          <a:lstStyle/>
          <a:p>
            <a:pPr lvl="0"/>
            <a:fld id="{0E07BFEB-1D9E-44F5-B6C9-EB93227DD650}" type="slidenum">
              <a:rPr lang="en-US" smtClean="0"/>
              <a:t>59</a:t>
            </a:fld>
            <a:endParaRPr lang="en-US"/>
          </a:p>
        </p:txBody>
      </p:sp>
    </p:spTree>
    <p:extLst>
      <p:ext uri="{BB962C8B-B14F-4D97-AF65-F5344CB8AC3E}">
        <p14:creationId xmlns:p14="http://schemas.microsoft.com/office/powerpoint/2010/main" val="31832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FY 2020-2021 City Strategic Plan Follow-up</a:t>
            </a:r>
          </a:p>
        </p:txBody>
      </p:sp>
      <p:sp>
        <p:nvSpPr>
          <p:cNvPr id="3" name="Content Placeholder 2"/>
          <p:cNvSpPr>
            <a:spLocks noGrp="1"/>
          </p:cNvSpPr>
          <p:nvPr>
            <p:ph sz="half" idx="1"/>
          </p:nvPr>
        </p:nvSpPr>
        <p:spPr>
          <a:xfrm>
            <a:off x="304800" y="1219200"/>
            <a:ext cx="11201400" cy="4876799"/>
          </a:xfrm>
        </p:spPr>
        <p:txBody>
          <a:bodyPr>
            <a:normAutofit/>
          </a:bodyPr>
          <a:lstStyle/>
          <a:p>
            <a:r>
              <a:rPr lang="en-US" sz="3200" dirty="0" smtClean="0"/>
              <a:t>City Council’s Top </a:t>
            </a:r>
            <a:r>
              <a:rPr lang="en-US" sz="3200" strike="sngStrike" dirty="0" smtClean="0"/>
              <a:t>Nine</a:t>
            </a:r>
            <a:r>
              <a:rPr lang="en-US" sz="3200" dirty="0" smtClean="0"/>
              <a:t>/</a:t>
            </a:r>
            <a:r>
              <a:rPr lang="en-US" sz="3200" dirty="0" smtClean="0">
                <a:solidFill>
                  <a:srgbClr val="FF0000"/>
                </a:solidFill>
              </a:rPr>
              <a:t>Ten</a:t>
            </a:r>
            <a:r>
              <a:rPr lang="en-US" sz="3200" dirty="0" smtClean="0"/>
              <a:t> Priorities (continued):</a:t>
            </a:r>
          </a:p>
          <a:p>
            <a:pPr marL="0" indent="0">
              <a:buNone/>
            </a:pPr>
            <a:endParaRPr lang="en-US" sz="3200" dirty="0" smtClean="0"/>
          </a:p>
          <a:p>
            <a:pPr marL="971550" lvl="1" indent="-514350">
              <a:buClr>
                <a:schemeClr val="accent1"/>
              </a:buClr>
              <a:buFont typeface="+mj-lt"/>
              <a:buAutoNum type="arabicPeriod" startAt="7"/>
            </a:pPr>
            <a:r>
              <a:rPr lang="en-US" sz="3200" dirty="0" smtClean="0"/>
              <a:t>Identify areas within the community that are appropriate for housing </a:t>
            </a:r>
          </a:p>
          <a:p>
            <a:pPr marL="971550" lvl="1" indent="-514350">
              <a:buClr>
                <a:schemeClr val="accent1"/>
              </a:buClr>
              <a:buFont typeface="+mj-lt"/>
              <a:buAutoNum type="arabicPeriod" startAt="7"/>
            </a:pPr>
            <a:r>
              <a:rPr lang="en-US" sz="3200" dirty="0" smtClean="0"/>
              <a:t>Conduct a study of repurposing City Hall</a:t>
            </a:r>
          </a:p>
          <a:p>
            <a:pPr marL="971550" lvl="1" indent="-514350">
              <a:buClr>
                <a:schemeClr val="accent1"/>
              </a:buClr>
              <a:buFont typeface="+mj-lt"/>
              <a:buAutoNum type="arabicPeriod" startAt="7"/>
            </a:pPr>
            <a:r>
              <a:rPr lang="en-US" sz="3200" dirty="0" smtClean="0"/>
              <a:t>Develop a unique value proposition for attracting new businesses </a:t>
            </a:r>
          </a:p>
        </p:txBody>
      </p:sp>
      <p:sp>
        <p:nvSpPr>
          <p:cNvPr id="5" name="Slide Number Placeholder 4"/>
          <p:cNvSpPr>
            <a:spLocks noGrp="1"/>
          </p:cNvSpPr>
          <p:nvPr>
            <p:ph type="sldNum" sz="quarter" idx="12"/>
          </p:nvPr>
        </p:nvSpPr>
        <p:spPr>
          <a:xfrm>
            <a:off x="5638800" y="6400800"/>
            <a:ext cx="914400" cy="365125"/>
          </a:xfrm>
        </p:spPr>
        <p:txBody>
          <a:bodyPr/>
          <a:lstStyle/>
          <a:p>
            <a:fld id="{CDFF2B2A-FB37-4B84-A5B7-C17FBE495EB2}" type="slidenum">
              <a:rPr lang="en-US" smtClean="0"/>
              <a:pPr/>
              <a:t>6</a:t>
            </a:fld>
            <a:endParaRPr lang="en-US"/>
          </a:p>
        </p:txBody>
      </p:sp>
    </p:spTree>
    <p:extLst>
      <p:ext uri="{BB962C8B-B14F-4D97-AF65-F5344CB8AC3E}">
        <p14:creationId xmlns:p14="http://schemas.microsoft.com/office/powerpoint/2010/main" val="8973514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3"/>
          <p:cNvSpPr txBox="1">
            <a:spLocks noGrp="1"/>
          </p:cNvSpPr>
          <p:nvPr>
            <p:ph type="title"/>
          </p:nvPr>
        </p:nvSpPr>
        <p:spPr/>
        <p:txBody>
          <a:bodyPr/>
          <a:lstStyle/>
          <a:p>
            <a:pPr lvl="0"/>
            <a:r>
              <a:rPr lang="en-US"/>
              <a:t>Proposed FY 2020-21 Trust Balances</a:t>
            </a:r>
          </a:p>
        </p:txBody>
      </p:sp>
      <p:sp>
        <p:nvSpPr>
          <p:cNvPr id="3" name="Content Placeholder 4"/>
          <p:cNvSpPr txBox="1">
            <a:spLocks noGrp="1"/>
          </p:cNvSpPr>
          <p:nvPr>
            <p:ph idx="1"/>
          </p:nvPr>
        </p:nvSpPr>
        <p:spPr/>
        <p:txBody>
          <a:bodyPr/>
          <a:lstStyle/>
          <a:p>
            <a:pPr lvl="0">
              <a:buSzPct val="90000"/>
              <a:buFont typeface="Wingdings" pitchFamily="2"/>
              <a:buChar char="q"/>
            </a:pPr>
            <a:r>
              <a:rPr lang="en-US" dirty="0"/>
              <a:t>Pension Trust: $4.3M (June 30, 2020</a:t>
            </a:r>
            <a:r>
              <a:rPr lang="en-US" dirty="0" smtClean="0"/>
              <a:t>)</a:t>
            </a:r>
          </a:p>
          <a:p>
            <a:pPr lvl="1">
              <a:buSzPct val="90000"/>
              <a:buFont typeface="Wingdings" pitchFamily="2"/>
              <a:buChar char="q"/>
            </a:pPr>
            <a:r>
              <a:rPr lang="en-US" dirty="0" smtClean="0"/>
              <a:t>No additional funding proposed for FY 2020-21</a:t>
            </a:r>
            <a:endParaRPr lang="en-US" dirty="0"/>
          </a:p>
          <a:p>
            <a:pPr lvl="0">
              <a:buSzPct val="90000"/>
              <a:buFont typeface="Wingdings" pitchFamily="2"/>
              <a:buChar char="q"/>
            </a:pPr>
            <a:r>
              <a:rPr lang="en-US" dirty="0"/>
              <a:t>OPEB Trust:  $26.1M (June 30, 2020)</a:t>
            </a:r>
          </a:p>
          <a:p>
            <a:pPr lvl="1">
              <a:buSzPct val="90000"/>
              <a:buChar char="q"/>
            </a:pPr>
            <a:r>
              <a:rPr lang="en-US" dirty="0"/>
              <a:t>~40% </a:t>
            </a:r>
            <a:r>
              <a:rPr lang="en-US" dirty="0" smtClean="0"/>
              <a:t>funded</a:t>
            </a:r>
          </a:p>
          <a:p>
            <a:pPr lvl="1">
              <a:buSzPct val="90000"/>
              <a:buChar char="q"/>
            </a:pPr>
            <a:r>
              <a:rPr lang="en-US" dirty="0" smtClean="0"/>
              <a:t>Full funding anticipated by 2030</a:t>
            </a:r>
          </a:p>
          <a:p>
            <a:pPr lvl="1">
              <a:buSzPct val="90000"/>
              <a:buChar char="q"/>
            </a:pPr>
            <a:r>
              <a:rPr lang="en-US" dirty="0" smtClean="0"/>
              <a:t>No additional funding proposed for FY 2020-21</a:t>
            </a:r>
            <a:endParaRPr lang="en-US" dirty="0"/>
          </a:p>
          <a:p>
            <a:pPr marL="0" lvl="0" indent="0">
              <a:buNone/>
            </a:pPr>
            <a:endParaRPr lang="en-US" dirty="0"/>
          </a:p>
        </p:txBody>
      </p:sp>
      <p:sp>
        <p:nvSpPr>
          <p:cNvPr id="5" name="Slide Number Placeholder 4"/>
          <p:cNvSpPr>
            <a:spLocks noGrp="1"/>
          </p:cNvSpPr>
          <p:nvPr>
            <p:ph type="sldNum" sz="quarter" idx="4294967295"/>
          </p:nvPr>
        </p:nvSpPr>
        <p:spPr>
          <a:xfrm>
            <a:off x="5638803" y="6367634"/>
            <a:ext cx="914400" cy="365129"/>
          </a:xfrm>
          <a:prstGeom prst="rect">
            <a:avLst/>
          </a:prstGeom>
        </p:spPr>
        <p:txBody>
          <a:bodyPr/>
          <a:lstStyle/>
          <a:p>
            <a:pPr lvl="0"/>
            <a:fld id="{0E07BFEB-1D9E-44F5-B6C9-EB93227DD650}" type="slidenum">
              <a:rPr lang="en-US" smtClean="0"/>
              <a:t>60</a:t>
            </a:fld>
            <a:endParaRPr lang="en-US"/>
          </a:p>
        </p:txBody>
      </p:sp>
    </p:spTree>
    <p:extLst>
      <p:ext uri="{BB962C8B-B14F-4D97-AF65-F5344CB8AC3E}">
        <p14:creationId xmlns:p14="http://schemas.microsoft.com/office/powerpoint/2010/main" val="374968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2020-2021 Budget Scenario </a:t>
            </a:r>
            <a:r>
              <a:rPr lang="en-US" dirty="0" smtClean="0"/>
              <a:t>Three</a:t>
            </a:r>
            <a:endParaRPr lang="en-US" dirty="0"/>
          </a:p>
        </p:txBody>
      </p:sp>
      <p:sp>
        <p:nvSpPr>
          <p:cNvPr id="3" name="Content Placeholder 2"/>
          <p:cNvSpPr>
            <a:spLocks noGrp="1"/>
          </p:cNvSpPr>
          <p:nvPr>
            <p:ph idx="1"/>
          </p:nvPr>
        </p:nvSpPr>
        <p:spPr>
          <a:xfrm>
            <a:off x="457200" y="1295400"/>
            <a:ext cx="11658600" cy="4648201"/>
          </a:xfrm>
        </p:spPr>
        <p:txBody>
          <a:bodyPr>
            <a:normAutofit/>
          </a:bodyPr>
          <a:lstStyle/>
          <a:p>
            <a:endParaRPr lang="en-US" sz="3600" dirty="0" smtClean="0"/>
          </a:p>
          <a:p>
            <a:pPr marL="0" indent="0" algn="ctr">
              <a:buNone/>
            </a:pPr>
            <a:r>
              <a:rPr lang="en-US" sz="2800" b="1" u="sng" dirty="0"/>
              <a:t>Scenario </a:t>
            </a:r>
            <a:r>
              <a:rPr lang="en-US" sz="2800" b="1" u="sng" dirty="0" smtClean="0"/>
              <a:t>Three </a:t>
            </a:r>
            <a:r>
              <a:rPr lang="en-US" sz="2800" b="1" u="sng" dirty="0"/>
              <a:t>– as presented to City Council on May 5, 2020</a:t>
            </a:r>
          </a:p>
          <a:p>
            <a:pPr lvl="0"/>
            <a:r>
              <a:rPr lang="en-US" sz="2800" b="1" dirty="0">
                <a:solidFill>
                  <a:schemeClr val="tx2"/>
                </a:solidFill>
              </a:rPr>
              <a:t>Virus peaks in </a:t>
            </a:r>
            <a:r>
              <a:rPr lang="en-US" sz="2800" b="1" dirty="0" smtClean="0">
                <a:solidFill>
                  <a:schemeClr val="tx2"/>
                </a:solidFill>
              </a:rPr>
              <a:t>December </a:t>
            </a:r>
            <a:r>
              <a:rPr lang="en-US" sz="2800" b="1" dirty="0" smtClean="0">
                <a:solidFill>
                  <a:schemeClr val="tx2"/>
                </a:solidFill>
              </a:rPr>
              <a:t>2020 </a:t>
            </a:r>
            <a:r>
              <a:rPr lang="en-US" sz="2800" b="1" dirty="0">
                <a:solidFill>
                  <a:schemeClr val="tx2"/>
                </a:solidFill>
              </a:rPr>
              <a:t>&amp; Recovery </a:t>
            </a:r>
            <a:r>
              <a:rPr lang="en-US" sz="2800" b="1" dirty="0" smtClean="0">
                <a:solidFill>
                  <a:schemeClr val="tx2"/>
                </a:solidFill>
              </a:rPr>
              <a:t>starts </a:t>
            </a:r>
            <a:r>
              <a:rPr lang="en-US" sz="2800" b="1" dirty="0">
                <a:solidFill>
                  <a:schemeClr val="tx2"/>
                </a:solidFill>
              </a:rPr>
              <a:t>in </a:t>
            </a:r>
            <a:r>
              <a:rPr lang="en-US" sz="2800" b="1" dirty="0" smtClean="0">
                <a:solidFill>
                  <a:schemeClr val="tx2"/>
                </a:solidFill>
              </a:rPr>
              <a:t>January 2021</a:t>
            </a:r>
            <a:endParaRPr lang="en-US" sz="2800" dirty="0">
              <a:solidFill>
                <a:schemeClr val="tx2"/>
              </a:solidFill>
            </a:endParaRPr>
          </a:p>
          <a:p>
            <a:pPr marL="457200" lvl="1" indent="0">
              <a:buNone/>
            </a:pPr>
            <a:r>
              <a:rPr lang="en-US" dirty="0">
                <a:solidFill>
                  <a:schemeClr val="tx2"/>
                </a:solidFill>
              </a:rPr>
              <a:t>General Fund </a:t>
            </a:r>
            <a:r>
              <a:rPr lang="en-US" dirty="0" smtClean="0">
                <a:solidFill>
                  <a:schemeClr val="tx2"/>
                </a:solidFill>
              </a:rPr>
              <a:t>is </a:t>
            </a:r>
            <a:r>
              <a:rPr lang="en-US" dirty="0">
                <a:solidFill>
                  <a:schemeClr val="tx2"/>
                </a:solidFill>
              </a:rPr>
              <a:t>projected to experience a </a:t>
            </a:r>
            <a:r>
              <a:rPr lang="en-US" dirty="0" smtClean="0">
                <a:solidFill>
                  <a:schemeClr val="tx2"/>
                </a:solidFill>
              </a:rPr>
              <a:t>~20% revenue </a:t>
            </a:r>
            <a:r>
              <a:rPr lang="en-US" dirty="0" smtClean="0">
                <a:solidFill>
                  <a:schemeClr val="tx2"/>
                </a:solidFill>
              </a:rPr>
              <a:t>reduction.*</a:t>
            </a:r>
          </a:p>
          <a:p>
            <a:pPr marL="457200" lvl="1" indent="0">
              <a:buNone/>
            </a:pPr>
            <a:endParaRPr lang="en-US" dirty="0">
              <a:solidFill>
                <a:schemeClr val="tx2"/>
              </a:solidFill>
            </a:endParaRPr>
          </a:p>
          <a:p>
            <a:pPr marL="457200" lvl="1" indent="0">
              <a:buNone/>
            </a:pPr>
            <a:endParaRPr lang="en-US" dirty="0">
              <a:solidFill>
                <a:schemeClr val="tx2"/>
              </a:solidFill>
            </a:endParaRPr>
          </a:p>
          <a:p>
            <a:pPr marL="57150" indent="0">
              <a:buNone/>
            </a:pPr>
            <a:r>
              <a:rPr lang="en-US" dirty="0" smtClean="0">
                <a:solidFill>
                  <a:schemeClr val="tx2"/>
                </a:solidFill>
              </a:rPr>
              <a:t>*</a:t>
            </a:r>
            <a:r>
              <a:rPr lang="en-US" sz="2800" dirty="0" smtClean="0">
                <a:solidFill>
                  <a:schemeClr val="tx2"/>
                </a:solidFill>
              </a:rPr>
              <a:t>May 5, 2020 Scenario </a:t>
            </a:r>
            <a:r>
              <a:rPr lang="en-US" sz="2800" dirty="0" smtClean="0">
                <a:solidFill>
                  <a:schemeClr val="tx2"/>
                </a:solidFill>
              </a:rPr>
              <a:t>Three </a:t>
            </a:r>
            <a:r>
              <a:rPr lang="en-US" sz="2800" dirty="0" smtClean="0">
                <a:solidFill>
                  <a:schemeClr val="tx2"/>
                </a:solidFill>
              </a:rPr>
              <a:t>anticipated a $</a:t>
            </a:r>
            <a:r>
              <a:rPr lang="en-US" sz="2800" dirty="0" smtClean="0">
                <a:solidFill>
                  <a:schemeClr val="tx2"/>
                </a:solidFill>
              </a:rPr>
              <a:t>16.1 </a:t>
            </a:r>
            <a:r>
              <a:rPr lang="en-US" sz="2800" dirty="0" smtClean="0">
                <a:solidFill>
                  <a:schemeClr val="tx2"/>
                </a:solidFill>
              </a:rPr>
              <a:t>million or 20% </a:t>
            </a:r>
            <a:r>
              <a:rPr lang="en-US" sz="2800" dirty="0" smtClean="0">
                <a:solidFill>
                  <a:schemeClr val="tx2"/>
                </a:solidFill>
              </a:rPr>
              <a:t>reduction  </a:t>
            </a:r>
            <a:endParaRPr lang="en-US" sz="2800" dirty="0" smtClean="0">
              <a:solidFill>
                <a:schemeClr val="tx2"/>
              </a:solidFill>
            </a:endParaRPr>
          </a:p>
          <a:p>
            <a:pPr marL="457200" lvl="1" indent="0">
              <a:buNone/>
            </a:pPr>
            <a:endParaRPr lang="en-US" dirty="0">
              <a:solidFill>
                <a:schemeClr val="tx2"/>
              </a:solidFill>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a:xfrm>
            <a:off x="5638800" y="6324600"/>
            <a:ext cx="914400" cy="365125"/>
          </a:xfrm>
        </p:spPr>
        <p:txBody>
          <a:bodyPr/>
          <a:lstStyle/>
          <a:p>
            <a:fld id="{CDFF2B2A-FB37-4B84-A5B7-C17FBE495EB2}" type="slidenum">
              <a:rPr lang="en-US" smtClean="0"/>
              <a:pPr/>
              <a:t>61</a:t>
            </a:fld>
            <a:endParaRPr lang="en-US"/>
          </a:p>
        </p:txBody>
      </p:sp>
    </p:spTree>
    <p:extLst>
      <p:ext uri="{BB962C8B-B14F-4D97-AF65-F5344CB8AC3E}">
        <p14:creationId xmlns:p14="http://schemas.microsoft.com/office/powerpoint/2010/main" val="34143190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762000"/>
          </a:xfrm>
        </p:spPr>
        <p:txBody>
          <a:bodyPr>
            <a:normAutofit/>
          </a:bodyPr>
          <a:lstStyle/>
          <a:p>
            <a:pPr algn="ctr"/>
            <a:r>
              <a:rPr lang="en-US" b="1" dirty="0" smtClean="0"/>
              <a:t>Budget Balancing Tools (if Scenario Three)</a:t>
            </a:r>
            <a:endParaRPr lang="en-US" dirty="0"/>
          </a:p>
        </p:txBody>
      </p:sp>
      <p:sp>
        <p:nvSpPr>
          <p:cNvPr id="5" name="Content Placeholder 1"/>
          <p:cNvSpPr>
            <a:spLocks noGrp="1"/>
          </p:cNvSpPr>
          <p:nvPr>
            <p:ph idx="1"/>
          </p:nvPr>
        </p:nvSpPr>
        <p:spPr>
          <a:xfrm>
            <a:off x="304800" y="914400"/>
            <a:ext cx="11353800" cy="5562600"/>
          </a:xfrm>
        </p:spPr>
        <p:txBody>
          <a:bodyPr>
            <a:normAutofit fontScale="55000" lnSpcReduction="20000"/>
          </a:bodyPr>
          <a:lstStyle/>
          <a:p>
            <a:endParaRPr lang="en-US" dirty="0"/>
          </a:p>
          <a:p>
            <a:r>
              <a:rPr lang="en-US" sz="4000" dirty="0"/>
              <a:t>Review </a:t>
            </a:r>
            <a:r>
              <a:rPr lang="en-US" sz="4000" dirty="0" smtClean="0"/>
              <a:t>Existing Labor Contracts</a:t>
            </a:r>
            <a:endParaRPr lang="en-US" sz="4000" dirty="0"/>
          </a:p>
          <a:p>
            <a:endParaRPr lang="en-US" sz="4000" dirty="0"/>
          </a:p>
          <a:p>
            <a:r>
              <a:rPr lang="en-US" sz="4000" dirty="0"/>
              <a:t>Use of </a:t>
            </a:r>
            <a:r>
              <a:rPr lang="en-US" sz="4000" dirty="0" smtClean="0"/>
              <a:t>Furloughs </a:t>
            </a:r>
            <a:r>
              <a:rPr lang="en-US" sz="4000" dirty="0"/>
              <a:t>(including winter holidays furlough)</a:t>
            </a:r>
          </a:p>
          <a:p>
            <a:endParaRPr lang="en-US" sz="4000" dirty="0"/>
          </a:p>
          <a:p>
            <a:r>
              <a:rPr lang="en-US" sz="4000" dirty="0"/>
              <a:t>Voluntary </a:t>
            </a:r>
            <a:r>
              <a:rPr lang="en-US" sz="4000" dirty="0" smtClean="0"/>
              <a:t>Reduction </a:t>
            </a:r>
            <a:r>
              <a:rPr lang="en-US" sz="4000" dirty="0"/>
              <a:t>in </a:t>
            </a:r>
            <a:r>
              <a:rPr lang="en-US" sz="4000" dirty="0" smtClean="0"/>
              <a:t>Hours</a:t>
            </a:r>
            <a:endParaRPr lang="en-US" sz="4000" dirty="0"/>
          </a:p>
          <a:p>
            <a:endParaRPr lang="en-US" sz="4000" dirty="0"/>
          </a:p>
          <a:p>
            <a:r>
              <a:rPr lang="en-US" sz="4000" dirty="0"/>
              <a:t>Further </a:t>
            </a:r>
            <a:r>
              <a:rPr lang="en-US" sz="4000" dirty="0" smtClean="0"/>
              <a:t>Position Reductions</a:t>
            </a:r>
          </a:p>
          <a:p>
            <a:endParaRPr lang="en-US" sz="4000" dirty="0" smtClean="0"/>
          </a:p>
          <a:p>
            <a:r>
              <a:rPr lang="en-US" sz="4000" dirty="0" smtClean="0"/>
              <a:t>Increased use of private contracts/privatization of services</a:t>
            </a:r>
          </a:p>
          <a:p>
            <a:endParaRPr lang="en-US" sz="4000" dirty="0" smtClean="0"/>
          </a:p>
          <a:p>
            <a:r>
              <a:rPr lang="en-US" sz="4000" dirty="0" smtClean="0"/>
              <a:t>Regionalization of Services</a:t>
            </a:r>
          </a:p>
          <a:p>
            <a:endParaRPr lang="en-US" sz="4000" dirty="0" smtClean="0"/>
          </a:p>
          <a:p>
            <a:r>
              <a:rPr lang="en-US" sz="4000" dirty="0" smtClean="0"/>
              <a:t>Additional </a:t>
            </a:r>
            <a:r>
              <a:rPr lang="en-US" sz="4000" dirty="0"/>
              <a:t>“Pension Reform” </a:t>
            </a:r>
            <a:r>
              <a:rPr lang="en-US" sz="4000" dirty="0" smtClean="0"/>
              <a:t>Options</a:t>
            </a:r>
            <a:endParaRPr lang="en-US" sz="4000" dirty="0"/>
          </a:p>
          <a:p>
            <a:endParaRPr lang="en-US" sz="4000" dirty="0"/>
          </a:p>
          <a:p>
            <a:r>
              <a:rPr lang="en-US" sz="4000" dirty="0"/>
              <a:t>Across-the-board </a:t>
            </a:r>
            <a:r>
              <a:rPr lang="en-US" sz="4000" dirty="0" smtClean="0"/>
              <a:t>Appropriation Reductions</a:t>
            </a:r>
            <a:endParaRPr lang="en-US" sz="4000" dirty="0"/>
          </a:p>
          <a:p>
            <a:pPr marL="457200" lvl="1" indent="0">
              <a:buNone/>
            </a:pPr>
            <a:endParaRPr lang="en-US" sz="2200" dirty="0"/>
          </a:p>
          <a:p>
            <a:pPr lvl="1"/>
            <a:endParaRPr lang="en-US" sz="2200" dirty="0"/>
          </a:p>
          <a:p>
            <a:pPr marL="0" indent="0">
              <a:buNone/>
            </a:pPr>
            <a:endParaRPr lang="en-US" dirty="0"/>
          </a:p>
        </p:txBody>
      </p:sp>
      <p:sp>
        <p:nvSpPr>
          <p:cNvPr id="7" name="Slide Number Placeholder 3"/>
          <p:cNvSpPr>
            <a:spLocks noGrp="1"/>
          </p:cNvSpPr>
          <p:nvPr>
            <p:ph type="sldNum" sz="quarter" idx="12"/>
          </p:nvPr>
        </p:nvSpPr>
        <p:spPr>
          <a:xfrm>
            <a:off x="5905500" y="6294437"/>
            <a:ext cx="381000" cy="365125"/>
          </a:xfrm>
        </p:spPr>
        <p:txBody>
          <a:bodyPr/>
          <a:lstStyle/>
          <a:p>
            <a:pPr algn="ctr">
              <a:defRPr/>
            </a:pPr>
            <a:r>
              <a:rPr lang="en-US" dirty="0" smtClean="0"/>
              <a:t>62</a:t>
            </a:r>
            <a:endParaRPr lang="en-US" dirty="0"/>
          </a:p>
        </p:txBody>
      </p:sp>
    </p:spTree>
    <p:extLst>
      <p:ext uri="{BB962C8B-B14F-4D97-AF65-F5344CB8AC3E}">
        <p14:creationId xmlns:p14="http://schemas.microsoft.com/office/powerpoint/2010/main" val="33123405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685800"/>
          </a:xfrm>
        </p:spPr>
        <p:txBody>
          <a:bodyPr>
            <a:normAutofit fontScale="90000"/>
          </a:bodyPr>
          <a:lstStyle/>
          <a:p>
            <a:r>
              <a:rPr lang="en-US" b="1" dirty="0"/>
              <a:t>Budget Balancing Tools (if Scenario Three)</a:t>
            </a:r>
            <a:r>
              <a:rPr lang="en-US" sz="1400" b="1" dirty="0" smtClean="0"/>
              <a:t>(</a:t>
            </a:r>
            <a:r>
              <a:rPr lang="en-US" sz="1400" b="1" dirty="0"/>
              <a:t>CONTINUED)</a:t>
            </a:r>
            <a:endParaRPr lang="en-US" sz="1400" dirty="0"/>
          </a:p>
        </p:txBody>
      </p:sp>
      <p:sp>
        <p:nvSpPr>
          <p:cNvPr id="5" name="Content Placeholder 1"/>
          <p:cNvSpPr>
            <a:spLocks noGrp="1"/>
          </p:cNvSpPr>
          <p:nvPr>
            <p:ph idx="1"/>
          </p:nvPr>
        </p:nvSpPr>
        <p:spPr>
          <a:xfrm>
            <a:off x="152400" y="762000"/>
            <a:ext cx="11658600" cy="5594353"/>
          </a:xfrm>
        </p:spPr>
        <p:txBody>
          <a:bodyPr>
            <a:normAutofit lnSpcReduction="10000"/>
          </a:bodyPr>
          <a:lstStyle/>
          <a:p>
            <a:pPr marL="457200" lvl="1" indent="0">
              <a:buNone/>
            </a:pPr>
            <a:endParaRPr lang="en-US" sz="1800" dirty="0"/>
          </a:p>
          <a:p>
            <a:r>
              <a:rPr lang="en-US" sz="2400" dirty="0"/>
              <a:t>Continued </a:t>
            </a:r>
            <a:r>
              <a:rPr lang="en-US" sz="2400" dirty="0" smtClean="0"/>
              <a:t>Deferred Maintenance</a:t>
            </a:r>
            <a:endParaRPr lang="en-US" sz="2400" dirty="0"/>
          </a:p>
          <a:p>
            <a:endParaRPr lang="en-US" sz="2400" dirty="0"/>
          </a:p>
          <a:p>
            <a:r>
              <a:rPr lang="en-US" sz="2400" dirty="0"/>
              <a:t>Service Reductions</a:t>
            </a:r>
          </a:p>
          <a:p>
            <a:endParaRPr lang="en-US" sz="2400" dirty="0"/>
          </a:p>
          <a:p>
            <a:r>
              <a:rPr lang="en-US" sz="2400" dirty="0"/>
              <a:t>Use of General Fund Reserves</a:t>
            </a:r>
          </a:p>
          <a:p>
            <a:endParaRPr lang="en-US" sz="2400" dirty="0"/>
          </a:p>
          <a:p>
            <a:r>
              <a:rPr lang="en-US" sz="2400" dirty="0"/>
              <a:t>Use of Economic Uncertainty Reserves</a:t>
            </a:r>
          </a:p>
          <a:p>
            <a:endParaRPr lang="en-US" sz="2400" dirty="0"/>
          </a:p>
          <a:p>
            <a:r>
              <a:rPr lang="en-US" sz="2400" dirty="0"/>
              <a:t>Revenue E</a:t>
            </a:r>
            <a:r>
              <a:rPr lang="en-US" sz="2400" dirty="0" smtClean="0"/>
              <a:t>nhancements</a:t>
            </a:r>
            <a:endParaRPr lang="en-US" sz="2400" dirty="0"/>
          </a:p>
          <a:p>
            <a:endParaRPr lang="en-US" sz="2400" dirty="0"/>
          </a:p>
          <a:p>
            <a:r>
              <a:rPr lang="en-US" sz="2400" dirty="0" smtClean="0"/>
              <a:t>Early Retirement </a:t>
            </a:r>
            <a:r>
              <a:rPr lang="en-US" sz="2400" dirty="0" smtClean="0"/>
              <a:t>Incentives</a:t>
            </a:r>
            <a:endParaRPr lang="en-US" sz="2400" dirty="0"/>
          </a:p>
          <a:p>
            <a:endParaRPr lang="en-US" sz="2400" dirty="0"/>
          </a:p>
          <a:p>
            <a:r>
              <a:rPr lang="en-US" sz="2400" dirty="0"/>
              <a:t>Other items (TBD)</a:t>
            </a:r>
          </a:p>
          <a:p>
            <a:pPr marL="457200" lvl="1" indent="0">
              <a:buNone/>
            </a:pPr>
            <a:endParaRPr lang="en-US" sz="2200" dirty="0"/>
          </a:p>
          <a:p>
            <a:pPr marL="457200" lvl="1" indent="0">
              <a:buNone/>
            </a:pPr>
            <a:endParaRPr lang="en-US" sz="2200" dirty="0"/>
          </a:p>
          <a:p>
            <a:pPr lvl="1"/>
            <a:endParaRPr lang="en-US" sz="2200" dirty="0"/>
          </a:p>
          <a:p>
            <a:pPr marL="0" indent="0">
              <a:buNone/>
            </a:pPr>
            <a:endParaRPr lang="en-US" dirty="0"/>
          </a:p>
        </p:txBody>
      </p:sp>
      <p:sp>
        <p:nvSpPr>
          <p:cNvPr id="6" name="Slide Number Placeholder 3"/>
          <p:cNvSpPr>
            <a:spLocks noGrp="1"/>
          </p:cNvSpPr>
          <p:nvPr>
            <p:ph type="sldNum" sz="quarter" idx="12"/>
          </p:nvPr>
        </p:nvSpPr>
        <p:spPr>
          <a:xfrm>
            <a:off x="5829300" y="6368651"/>
            <a:ext cx="533400" cy="365125"/>
          </a:xfrm>
        </p:spPr>
        <p:txBody>
          <a:bodyPr/>
          <a:lstStyle/>
          <a:p>
            <a:pPr algn="ctr">
              <a:defRPr/>
            </a:pPr>
            <a:r>
              <a:rPr lang="en-US" dirty="0" smtClean="0"/>
              <a:t>63</a:t>
            </a:r>
            <a:endParaRPr lang="en-US" dirty="0"/>
          </a:p>
        </p:txBody>
      </p:sp>
    </p:spTree>
    <p:extLst>
      <p:ext uri="{BB962C8B-B14F-4D97-AF65-F5344CB8AC3E}">
        <p14:creationId xmlns:p14="http://schemas.microsoft.com/office/powerpoint/2010/main" val="4253499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3"/>
          <p:cNvSpPr txBox="1">
            <a:spLocks noGrp="1"/>
          </p:cNvSpPr>
          <p:nvPr>
            <p:ph type="title"/>
          </p:nvPr>
        </p:nvSpPr>
        <p:spPr/>
        <p:txBody>
          <a:bodyPr/>
          <a:lstStyle/>
          <a:p>
            <a:pPr lvl="0"/>
            <a:r>
              <a:rPr lang="en-US" dirty="0" smtClean="0"/>
              <a:t>Next Steps</a:t>
            </a:r>
            <a:endParaRPr lang="en-US" dirty="0"/>
          </a:p>
        </p:txBody>
      </p:sp>
      <p:sp>
        <p:nvSpPr>
          <p:cNvPr id="3" name="Content Placeholder 4"/>
          <p:cNvSpPr txBox="1">
            <a:spLocks noGrp="1"/>
          </p:cNvSpPr>
          <p:nvPr>
            <p:ph idx="1"/>
          </p:nvPr>
        </p:nvSpPr>
        <p:spPr>
          <a:xfrm>
            <a:off x="152400" y="1371600"/>
            <a:ext cx="11734800" cy="4953000"/>
          </a:xfrm>
        </p:spPr>
        <p:txBody>
          <a:bodyPr>
            <a:normAutofit lnSpcReduction="10000"/>
          </a:bodyPr>
          <a:lstStyle/>
          <a:p>
            <a:pPr>
              <a:buSzPct val="90000"/>
              <a:buFont typeface="Wingdings" pitchFamily="2"/>
              <a:buChar char="q"/>
            </a:pPr>
            <a:r>
              <a:rPr lang="en-US" dirty="0" smtClean="0"/>
              <a:t>Water and Wastewater Funds Financial Plan – August 18, 2020</a:t>
            </a:r>
          </a:p>
          <a:p>
            <a:pPr>
              <a:buSzPct val="90000"/>
              <a:buFont typeface="Wingdings" pitchFamily="2"/>
              <a:buChar char="q"/>
            </a:pPr>
            <a:endParaRPr lang="en-US" dirty="0"/>
          </a:p>
          <a:p>
            <a:pPr>
              <a:buSzPct val="90000"/>
              <a:buFont typeface="Wingdings" pitchFamily="2"/>
              <a:buChar char="q"/>
            </a:pPr>
            <a:r>
              <a:rPr lang="en-US" dirty="0" smtClean="0"/>
              <a:t>City-wide Fee Resolution – September 1, 2020</a:t>
            </a:r>
          </a:p>
          <a:p>
            <a:pPr>
              <a:buSzPct val="90000"/>
              <a:buFont typeface="Wingdings" pitchFamily="2"/>
              <a:buChar char="q"/>
            </a:pPr>
            <a:endParaRPr lang="en-US" dirty="0" smtClean="0"/>
          </a:p>
          <a:p>
            <a:pPr>
              <a:buSzPct val="90000"/>
              <a:buFont typeface="Wingdings" pitchFamily="2"/>
              <a:buChar char="q"/>
            </a:pPr>
            <a:r>
              <a:rPr lang="en-US" dirty="0" smtClean="0"/>
              <a:t>Proposed </a:t>
            </a:r>
            <a:r>
              <a:rPr lang="en-US" dirty="0"/>
              <a:t>Budget </a:t>
            </a:r>
            <a:r>
              <a:rPr lang="en-US" dirty="0" smtClean="0"/>
              <a:t>Public Hearing </a:t>
            </a:r>
            <a:r>
              <a:rPr lang="en-US" dirty="0"/>
              <a:t>&amp; </a:t>
            </a:r>
            <a:r>
              <a:rPr lang="en-US" dirty="0" smtClean="0"/>
              <a:t>Adoption – September 15, </a:t>
            </a:r>
            <a:r>
              <a:rPr lang="en-US" dirty="0" smtClean="0"/>
              <a:t>2020</a:t>
            </a:r>
          </a:p>
          <a:p>
            <a:pPr marL="0" indent="0">
              <a:buSzPct val="90000"/>
              <a:buNone/>
            </a:pPr>
            <a:endParaRPr lang="en-US" dirty="0" smtClean="0"/>
          </a:p>
          <a:p>
            <a:pPr>
              <a:buSzPct val="90000"/>
              <a:buFont typeface="Wingdings" pitchFamily="2"/>
              <a:buChar char="q"/>
            </a:pPr>
            <a:r>
              <a:rPr lang="en-US" dirty="0" smtClean="0"/>
              <a:t>FY </a:t>
            </a:r>
            <a:r>
              <a:rPr lang="en-US" dirty="0" smtClean="0"/>
              <a:t>2020-2021 Commences – October 1, </a:t>
            </a:r>
            <a:r>
              <a:rPr lang="en-US" dirty="0" smtClean="0"/>
              <a:t>2020</a:t>
            </a:r>
          </a:p>
          <a:p>
            <a:pPr>
              <a:buSzPct val="90000"/>
              <a:buFont typeface="Wingdings" pitchFamily="2"/>
              <a:buChar char="q"/>
            </a:pPr>
            <a:endParaRPr lang="en-US" dirty="0" smtClean="0"/>
          </a:p>
          <a:p>
            <a:pPr>
              <a:buSzPct val="90000"/>
              <a:buFont typeface="Wingdings" pitchFamily="2"/>
              <a:buChar char="q"/>
            </a:pPr>
            <a:r>
              <a:rPr lang="en-US" dirty="0" smtClean="0"/>
              <a:t>Begin preparation of FY 2021-2022 Budget – December 2020</a:t>
            </a:r>
            <a:endParaRPr lang="en-US" dirty="0"/>
          </a:p>
          <a:p>
            <a:pPr marL="0" lvl="0" indent="0">
              <a:buSzPct val="90000"/>
              <a:buNone/>
            </a:pPr>
            <a:endParaRPr lang="en-US" dirty="0" smtClean="0"/>
          </a:p>
        </p:txBody>
      </p:sp>
      <p:sp>
        <p:nvSpPr>
          <p:cNvPr id="4" name="Slide Number Placeholder 2"/>
          <p:cNvSpPr txBox="1"/>
          <p:nvPr/>
        </p:nvSpPr>
        <p:spPr>
          <a:xfrm>
            <a:off x="5638803" y="6367634"/>
            <a:ext cx="9144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dirty="0">
              <a:solidFill>
                <a:srgbClr val="898989"/>
              </a:solidFill>
              <a:uFillTx/>
              <a:latin typeface="Calibri"/>
              <a:ea typeface=""/>
              <a:cs typeface=""/>
            </a:endParaRPr>
          </a:p>
        </p:txBody>
      </p:sp>
      <p:sp>
        <p:nvSpPr>
          <p:cNvPr id="5" name="Slide Number Placeholder 4"/>
          <p:cNvSpPr>
            <a:spLocks noGrp="1"/>
          </p:cNvSpPr>
          <p:nvPr>
            <p:ph type="sldNum" sz="quarter" idx="4294967295"/>
          </p:nvPr>
        </p:nvSpPr>
        <p:spPr>
          <a:xfrm>
            <a:off x="5638803" y="6367634"/>
            <a:ext cx="914400" cy="365129"/>
          </a:xfrm>
          <a:prstGeom prst="rect">
            <a:avLst/>
          </a:prstGeom>
        </p:spPr>
        <p:txBody>
          <a:bodyPr/>
          <a:lstStyle/>
          <a:p>
            <a:pPr lvl="0"/>
            <a:fld id="{0E07BFEB-1D9E-44F5-B6C9-EB93227DD650}" type="slidenum">
              <a:rPr lang="en-US" smtClean="0"/>
              <a:t>64</a:t>
            </a:fld>
            <a:endParaRPr lang="en-US"/>
          </a:p>
        </p:txBody>
      </p:sp>
    </p:spTree>
    <p:extLst>
      <p:ext uri="{BB962C8B-B14F-4D97-AF65-F5344CB8AC3E}">
        <p14:creationId xmlns:p14="http://schemas.microsoft.com/office/powerpoint/2010/main" val="810163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3"/>
          <p:cNvSpPr txBox="1">
            <a:spLocks noGrp="1"/>
          </p:cNvSpPr>
          <p:nvPr>
            <p:ph type="title"/>
          </p:nvPr>
        </p:nvSpPr>
        <p:spPr/>
        <p:txBody>
          <a:bodyPr/>
          <a:lstStyle/>
          <a:p>
            <a:pPr lvl="0"/>
            <a:r>
              <a:rPr lang="en-US" dirty="0" smtClean="0"/>
              <a:t>Next Steps (continued)</a:t>
            </a:r>
            <a:endParaRPr lang="en-US" dirty="0"/>
          </a:p>
        </p:txBody>
      </p:sp>
      <p:sp>
        <p:nvSpPr>
          <p:cNvPr id="3" name="Content Placeholder 4"/>
          <p:cNvSpPr txBox="1">
            <a:spLocks noGrp="1"/>
          </p:cNvSpPr>
          <p:nvPr>
            <p:ph idx="1"/>
          </p:nvPr>
        </p:nvSpPr>
        <p:spPr>
          <a:xfrm>
            <a:off x="152400" y="1371600"/>
            <a:ext cx="11430000" cy="4953000"/>
          </a:xfrm>
        </p:spPr>
        <p:txBody>
          <a:bodyPr>
            <a:normAutofit/>
          </a:bodyPr>
          <a:lstStyle/>
          <a:p>
            <a:pPr lvl="0">
              <a:buSzPct val="90000"/>
              <a:buFont typeface="Wingdings" pitchFamily="2"/>
              <a:buChar char="q"/>
            </a:pPr>
            <a:r>
              <a:rPr lang="en-US" dirty="0" smtClean="0"/>
              <a:t>Long-term Financial Strategic Plan</a:t>
            </a:r>
          </a:p>
          <a:p>
            <a:pPr lvl="1">
              <a:buSzPct val="90000"/>
              <a:buFont typeface="Wingdings" pitchFamily="2"/>
              <a:buChar char="q"/>
            </a:pPr>
            <a:r>
              <a:rPr lang="en-US" dirty="0" smtClean="0"/>
              <a:t>Twenty-year plan being developed by a consultant</a:t>
            </a:r>
          </a:p>
          <a:p>
            <a:pPr lvl="1">
              <a:buSzPct val="90000"/>
              <a:buFont typeface="Wingdings" pitchFamily="2"/>
              <a:buChar char="q"/>
            </a:pPr>
            <a:endParaRPr lang="en-US" dirty="0" smtClean="0"/>
          </a:p>
          <a:p>
            <a:pPr lvl="0">
              <a:buSzPct val="90000"/>
              <a:buFont typeface="Wingdings" pitchFamily="2"/>
              <a:buChar char="q"/>
            </a:pPr>
            <a:r>
              <a:rPr lang="en-US" dirty="0" smtClean="0"/>
              <a:t>City Council Pension Sub-Committee meetings to discuss pension and OPEB funding options</a:t>
            </a:r>
          </a:p>
          <a:p>
            <a:pPr lvl="0">
              <a:buSzPct val="90000"/>
              <a:buFont typeface="Wingdings" pitchFamily="2"/>
              <a:buChar char="q"/>
            </a:pPr>
            <a:endParaRPr lang="en-US" dirty="0" smtClean="0"/>
          </a:p>
          <a:p>
            <a:pPr lvl="0">
              <a:buSzPct val="90000"/>
              <a:buFont typeface="Wingdings" pitchFamily="2"/>
              <a:buChar char="q"/>
            </a:pPr>
            <a:r>
              <a:rPr lang="en-US" dirty="0" smtClean="0"/>
              <a:t>Municipal (Financial) Advisor retained</a:t>
            </a:r>
            <a:endParaRPr lang="en-US" dirty="0"/>
          </a:p>
          <a:p>
            <a:pPr marL="0" lvl="0" indent="0">
              <a:buNone/>
            </a:pPr>
            <a:endParaRPr lang="en-US" dirty="0"/>
          </a:p>
        </p:txBody>
      </p:sp>
      <p:sp>
        <p:nvSpPr>
          <p:cNvPr id="5" name="Slide Number Placeholder 4"/>
          <p:cNvSpPr>
            <a:spLocks noGrp="1"/>
          </p:cNvSpPr>
          <p:nvPr>
            <p:ph type="sldNum" sz="quarter" idx="4294967295"/>
          </p:nvPr>
        </p:nvSpPr>
        <p:spPr>
          <a:xfrm>
            <a:off x="5638803" y="6367634"/>
            <a:ext cx="914400" cy="365129"/>
          </a:xfrm>
          <a:prstGeom prst="rect">
            <a:avLst/>
          </a:prstGeom>
        </p:spPr>
        <p:txBody>
          <a:bodyPr/>
          <a:lstStyle/>
          <a:p>
            <a:pPr lvl="0"/>
            <a:fld id="{0E07BFEB-1D9E-44F5-B6C9-EB93227DD650}" type="slidenum">
              <a:rPr lang="en-US" smtClean="0"/>
              <a:t>65</a:t>
            </a:fld>
            <a:endParaRPr lang="en-US"/>
          </a:p>
        </p:txBody>
      </p:sp>
    </p:spTree>
    <p:extLst>
      <p:ext uri="{BB962C8B-B14F-4D97-AF65-F5344CB8AC3E}">
        <p14:creationId xmlns:p14="http://schemas.microsoft.com/office/powerpoint/2010/main" val="31584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Wrap-up &amp; Questions</a:t>
            </a:r>
            <a:endParaRPr lang="en-US" b="1" dirty="0"/>
          </a:p>
        </p:txBody>
      </p:sp>
      <p:sp>
        <p:nvSpPr>
          <p:cNvPr id="4" name="Slide Number Placeholder 3"/>
          <p:cNvSpPr>
            <a:spLocks noGrp="1"/>
          </p:cNvSpPr>
          <p:nvPr>
            <p:ph type="sldNum" sz="quarter" idx="12"/>
          </p:nvPr>
        </p:nvSpPr>
        <p:spPr/>
        <p:txBody>
          <a:bodyPr/>
          <a:lstStyle/>
          <a:p>
            <a:fld id="{CDFF2B2A-FB37-4B84-A5B7-C17FBE495EB2}" type="slidenum">
              <a:rPr lang="en-US" smtClean="0"/>
              <a:pPr/>
              <a:t>66</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9200"/>
            <a:ext cx="3657600" cy="55056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1219200"/>
            <a:ext cx="5143500" cy="33147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9834" y="1219200"/>
            <a:ext cx="2779766" cy="331470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16767"/>
          <a:stretch/>
        </p:blipFill>
        <p:spPr>
          <a:xfrm>
            <a:off x="8125710" y="4610100"/>
            <a:ext cx="2313690" cy="211137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0709" y="4610099"/>
            <a:ext cx="2430280" cy="211137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33954" y="4628387"/>
            <a:ext cx="1512801" cy="2093089"/>
          </a:xfrm>
          <a:prstGeom prst="rect">
            <a:avLst/>
          </a:prstGeom>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b="10686"/>
          <a:stretch/>
        </p:blipFill>
        <p:spPr>
          <a:xfrm>
            <a:off x="10496841" y="4610100"/>
            <a:ext cx="1542759" cy="2111377"/>
          </a:xfrm>
          <a:prstGeom prst="rect">
            <a:avLst/>
          </a:prstGeom>
        </p:spPr>
      </p:pic>
    </p:spTree>
    <p:extLst>
      <p:ext uri="{BB962C8B-B14F-4D97-AF65-F5344CB8AC3E}">
        <p14:creationId xmlns:p14="http://schemas.microsoft.com/office/powerpoint/2010/main" val="666554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FY 2020-2021 City Strategic Plan Follow-up</a:t>
            </a:r>
          </a:p>
        </p:txBody>
      </p:sp>
      <p:sp>
        <p:nvSpPr>
          <p:cNvPr id="3" name="Content Placeholder 2"/>
          <p:cNvSpPr>
            <a:spLocks noGrp="1"/>
          </p:cNvSpPr>
          <p:nvPr>
            <p:ph sz="half" idx="1"/>
          </p:nvPr>
        </p:nvSpPr>
        <p:spPr>
          <a:xfrm>
            <a:off x="304800" y="1219200"/>
            <a:ext cx="11201400" cy="4876799"/>
          </a:xfrm>
        </p:spPr>
        <p:txBody>
          <a:bodyPr>
            <a:normAutofit/>
          </a:bodyPr>
          <a:lstStyle/>
          <a:p>
            <a:r>
              <a:rPr lang="en-US" sz="3200" dirty="0"/>
              <a:t>City Council’s Top </a:t>
            </a:r>
            <a:r>
              <a:rPr lang="en-US" sz="3200" strike="sngStrike" dirty="0"/>
              <a:t>Nine</a:t>
            </a:r>
            <a:r>
              <a:rPr lang="en-US" sz="3200" dirty="0"/>
              <a:t>/</a:t>
            </a:r>
            <a:r>
              <a:rPr lang="en-US" sz="3200" dirty="0">
                <a:solidFill>
                  <a:srgbClr val="FF0000"/>
                </a:solidFill>
              </a:rPr>
              <a:t>Ten</a:t>
            </a:r>
            <a:r>
              <a:rPr lang="en-US" sz="3200" dirty="0"/>
              <a:t> </a:t>
            </a:r>
            <a:r>
              <a:rPr lang="en-US" sz="3200" dirty="0" smtClean="0"/>
              <a:t>Priorities (continued):</a:t>
            </a:r>
            <a:endParaRPr lang="en-US" sz="3200" dirty="0"/>
          </a:p>
          <a:p>
            <a:endParaRPr lang="en-US" sz="3200" dirty="0" smtClean="0"/>
          </a:p>
          <a:p>
            <a:r>
              <a:rPr lang="en-US" sz="3200" dirty="0" smtClean="0"/>
              <a:t>Add New Priority:</a:t>
            </a:r>
            <a:endParaRPr lang="en-US" sz="3200" dirty="0" smtClean="0">
              <a:solidFill>
                <a:srgbClr val="FF0000"/>
              </a:solidFill>
            </a:endParaRPr>
          </a:p>
          <a:p>
            <a:pPr marL="971550" lvl="1" indent="-514350">
              <a:buClr>
                <a:srgbClr val="FF0000"/>
              </a:buClr>
              <a:buFont typeface="+mj-lt"/>
              <a:buAutoNum type="arabicPeriod" startAt="10"/>
            </a:pPr>
            <a:r>
              <a:rPr lang="en-US" sz="3200" i="1" dirty="0" smtClean="0">
                <a:solidFill>
                  <a:srgbClr val="FF0000"/>
                </a:solidFill>
              </a:rPr>
              <a:t> </a:t>
            </a:r>
            <a:r>
              <a:rPr lang="en-US" sz="3100" i="1" dirty="0" smtClean="0">
                <a:solidFill>
                  <a:srgbClr val="FF0000"/>
                </a:solidFill>
              </a:rPr>
              <a:t>Ensure that </a:t>
            </a:r>
            <a:r>
              <a:rPr lang="en-US" sz="3100" i="1" dirty="0">
                <a:solidFill>
                  <a:srgbClr val="FF0000"/>
                </a:solidFill>
              </a:rPr>
              <a:t>the City </a:t>
            </a:r>
            <a:r>
              <a:rPr lang="en-US" sz="3100" i="1" dirty="0" smtClean="0">
                <a:solidFill>
                  <a:srgbClr val="FF0000"/>
                </a:solidFill>
              </a:rPr>
              <a:t>is </a:t>
            </a:r>
            <a:r>
              <a:rPr lang="en-US" sz="3100" i="1" dirty="0">
                <a:solidFill>
                  <a:srgbClr val="FF0000"/>
                </a:solidFill>
              </a:rPr>
              <a:t>positioned for </a:t>
            </a:r>
            <a:r>
              <a:rPr lang="en-US" sz="3100" i="1" dirty="0" smtClean="0">
                <a:solidFill>
                  <a:srgbClr val="FF0000"/>
                </a:solidFill>
              </a:rPr>
              <a:t>post-COVID-19 recovery</a:t>
            </a:r>
            <a:endParaRPr lang="en-US" sz="3100" dirty="0" smtClean="0">
              <a:solidFill>
                <a:srgbClr val="FF0000"/>
              </a:solidFill>
            </a:endParaRPr>
          </a:p>
          <a:p>
            <a:pPr lvl="1"/>
            <a:endParaRPr lang="en-US" sz="2200" dirty="0"/>
          </a:p>
        </p:txBody>
      </p:sp>
      <p:sp>
        <p:nvSpPr>
          <p:cNvPr id="5" name="Slide Number Placeholder 4"/>
          <p:cNvSpPr>
            <a:spLocks noGrp="1"/>
          </p:cNvSpPr>
          <p:nvPr>
            <p:ph type="sldNum" sz="quarter" idx="12"/>
          </p:nvPr>
        </p:nvSpPr>
        <p:spPr>
          <a:xfrm>
            <a:off x="5638800" y="6278561"/>
            <a:ext cx="914400" cy="365125"/>
          </a:xfrm>
        </p:spPr>
        <p:txBody>
          <a:bodyPr/>
          <a:lstStyle/>
          <a:p>
            <a:fld id="{CDFF2B2A-FB37-4B84-A5B7-C17FBE495EB2}" type="slidenum">
              <a:rPr lang="en-US" smtClean="0"/>
              <a:pPr/>
              <a:t>7</a:t>
            </a:fld>
            <a:endParaRPr lang="en-US" dirty="0"/>
          </a:p>
        </p:txBody>
      </p:sp>
    </p:spTree>
    <p:extLst>
      <p:ext uri="{BB962C8B-B14F-4D97-AF65-F5344CB8AC3E}">
        <p14:creationId xmlns:p14="http://schemas.microsoft.com/office/powerpoint/2010/main" val="165211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FY 2020-2021 City Strategic Plan Follow-up</a:t>
            </a:r>
            <a:endParaRPr lang="en-US" b="1" dirty="0"/>
          </a:p>
        </p:txBody>
      </p:sp>
      <p:sp>
        <p:nvSpPr>
          <p:cNvPr id="3" name="Slide Number Placeholder 4"/>
          <p:cNvSpPr txBox="1"/>
          <p:nvPr/>
        </p:nvSpPr>
        <p:spPr>
          <a:xfrm>
            <a:off x="5638803" y="6367634"/>
            <a:ext cx="9144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dirty="0">
              <a:solidFill>
                <a:srgbClr val="898989"/>
              </a:solidFill>
              <a:uFillTx/>
              <a:latin typeface="Calibri"/>
              <a:ea typeface=""/>
              <a:cs typeface=""/>
            </a:endParaRPr>
          </a:p>
        </p:txBody>
      </p:sp>
      <p:sp>
        <p:nvSpPr>
          <p:cNvPr id="4" name="Content Placeholder 2"/>
          <p:cNvSpPr txBox="1">
            <a:spLocks noGrp="1"/>
          </p:cNvSpPr>
          <p:nvPr>
            <p:ph idx="1"/>
          </p:nvPr>
        </p:nvSpPr>
        <p:spPr/>
        <p:txBody>
          <a:bodyPr/>
          <a:lstStyle/>
          <a:p>
            <a:pPr lvl="0"/>
            <a:r>
              <a:rPr lang="en-US" sz="3600" dirty="0" smtClean="0"/>
              <a:t>No changes to: </a:t>
            </a:r>
          </a:p>
          <a:p>
            <a:pPr marL="0" lvl="0" indent="0">
              <a:buNone/>
            </a:pPr>
            <a:endParaRPr lang="en-US" sz="3600" dirty="0" smtClean="0"/>
          </a:p>
          <a:p>
            <a:pPr lvl="1"/>
            <a:r>
              <a:rPr lang="en-US" sz="3200" dirty="0" smtClean="0"/>
              <a:t>City </a:t>
            </a:r>
            <a:r>
              <a:rPr lang="en-US" sz="3200" dirty="0"/>
              <a:t>Mission Statement</a:t>
            </a:r>
          </a:p>
          <a:p>
            <a:pPr lvl="1">
              <a:spcBef>
                <a:spcPts val="800"/>
              </a:spcBef>
            </a:pPr>
            <a:r>
              <a:rPr lang="en-US" sz="3200" dirty="0" smtClean="0"/>
              <a:t>City Vision Statement</a:t>
            </a:r>
          </a:p>
          <a:p>
            <a:pPr lvl="1">
              <a:spcBef>
                <a:spcPts val="800"/>
              </a:spcBef>
            </a:pPr>
            <a:r>
              <a:rPr lang="en-US" sz="3200" dirty="0" smtClean="0"/>
              <a:t>City Values &amp; Culture Statement </a:t>
            </a:r>
            <a:endParaRPr lang="en-US" sz="3200" dirty="0"/>
          </a:p>
          <a:p>
            <a:pPr lvl="1"/>
            <a:endParaRPr lang="en-US" dirty="0"/>
          </a:p>
        </p:txBody>
      </p:sp>
      <p:sp>
        <p:nvSpPr>
          <p:cNvPr id="5" name="Slide Number Placeholder 4"/>
          <p:cNvSpPr>
            <a:spLocks noGrp="1"/>
          </p:cNvSpPr>
          <p:nvPr>
            <p:ph type="sldNum" sz="quarter" idx="4294967295"/>
          </p:nvPr>
        </p:nvSpPr>
        <p:spPr>
          <a:xfrm>
            <a:off x="5638803" y="6367634"/>
            <a:ext cx="914400" cy="365129"/>
          </a:xfrm>
          <a:prstGeom prst="rect">
            <a:avLst/>
          </a:prstGeom>
        </p:spPr>
        <p:txBody>
          <a:bodyPr/>
          <a:lstStyle/>
          <a:p>
            <a:pPr lvl="0"/>
            <a:fld id="{0E07BFEB-1D9E-44F5-B6C9-EB93227DD650}" type="slidenum">
              <a:rPr lang="en-US" smtClean="0"/>
              <a:t>8</a:t>
            </a:fld>
            <a:endParaRPr lang="en-US"/>
          </a:p>
        </p:txBody>
      </p:sp>
    </p:spTree>
    <p:extLst>
      <p:ext uri="{BB962C8B-B14F-4D97-AF65-F5344CB8AC3E}">
        <p14:creationId xmlns:p14="http://schemas.microsoft.com/office/powerpoint/2010/main" val="379994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FY 2020-2021 City Strategic Plan Follow-up</a:t>
            </a:r>
            <a:endParaRPr lang="en-US" b="1" dirty="0"/>
          </a:p>
        </p:txBody>
      </p:sp>
      <p:sp>
        <p:nvSpPr>
          <p:cNvPr id="9" name="Content Placeholder 8"/>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dirty="0" smtClean="0"/>
              <a:t>Revised Goal description only</a:t>
            </a:r>
            <a:endParaRPr lang="en-US" dirty="0"/>
          </a:p>
          <a:p>
            <a:pPr marL="0" indent="0">
              <a:buNone/>
            </a:pPr>
            <a:endParaRPr lang="en-US" dirty="0"/>
          </a:p>
        </p:txBody>
      </p:sp>
      <p:sp>
        <p:nvSpPr>
          <p:cNvPr id="8" name="Slide Number Placeholder 7"/>
          <p:cNvSpPr>
            <a:spLocks noGrp="1"/>
          </p:cNvSpPr>
          <p:nvPr>
            <p:ph type="sldNum" sz="quarter" idx="4294967295"/>
          </p:nvPr>
        </p:nvSpPr>
        <p:spPr>
          <a:xfrm>
            <a:off x="5638803" y="6367634"/>
            <a:ext cx="914400" cy="365129"/>
          </a:xfrm>
          <a:prstGeom prst="rect">
            <a:avLst/>
          </a:prstGeom>
        </p:spPr>
        <p:txBody>
          <a:bodyPr/>
          <a:lstStyle/>
          <a:p>
            <a:pPr lvl="0"/>
            <a:fld id="{0E07BFEB-1D9E-44F5-B6C9-EB93227DD650}" type="slidenum">
              <a:rPr lang="en-US" smtClean="0"/>
              <a:t>9</a:t>
            </a:fld>
            <a:endParaRPr lang="en-US"/>
          </a:p>
        </p:txBody>
      </p:sp>
      <p:grpSp>
        <p:nvGrpSpPr>
          <p:cNvPr id="3" name="Content Placeholder 6"/>
          <p:cNvGrpSpPr/>
          <p:nvPr/>
        </p:nvGrpSpPr>
        <p:grpSpPr>
          <a:xfrm>
            <a:off x="609600" y="1447800"/>
            <a:ext cx="11321437" cy="2590801"/>
            <a:chOff x="304796" y="2792687"/>
            <a:chExt cx="11670085" cy="1497056"/>
          </a:xfrm>
        </p:grpSpPr>
        <p:sp>
          <p:nvSpPr>
            <p:cNvPr id="4" name="Freeform 3"/>
            <p:cNvSpPr/>
            <p:nvPr/>
          </p:nvSpPr>
          <p:spPr>
            <a:xfrm>
              <a:off x="304796" y="4289743"/>
              <a:ext cx="1167008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5402" cap="flat">
              <a:solidFill>
                <a:srgbClr val="024C61"/>
              </a:solidFill>
              <a:prstDash val="solid"/>
            </a:ln>
          </p:spPr>
          <p:txBody>
            <a:bodyPr lIns="0" tIns="0" rIns="0" bIns="0"/>
            <a:lstStyle/>
            <a:p>
              <a:endParaRPr lang="en-US"/>
            </a:p>
          </p:txBody>
        </p:sp>
        <p:sp>
          <p:nvSpPr>
            <p:cNvPr id="5" name="Freeform 4"/>
            <p:cNvSpPr/>
            <p:nvPr/>
          </p:nvSpPr>
          <p:spPr>
            <a:xfrm>
              <a:off x="3339023" y="2792687"/>
              <a:ext cx="8635858" cy="1497055"/>
            </a:xfrm>
            <a:custGeom>
              <a:avLst/>
              <a:gdLst>
                <a:gd name="f0" fmla="val 10800000"/>
                <a:gd name="f1" fmla="val 5400000"/>
                <a:gd name="f2" fmla="val 180"/>
                <a:gd name="f3" fmla="val w"/>
                <a:gd name="f4" fmla="val h"/>
                <a:gd name="f5" fmla="val 0"/>
                <a:gd name="f6" fmla="val 8635860"/>
                <a:gd name="f7" fmla="val 1497058"/>
                <a:gd name="f8" fmla="+- 0 0 -90"/>
                <a:gd name="f9" fmla="*/ f3 1 8635860"/>
                <a:gd name="f10" fmla="*/ f4 1 1497058"/>
                <a:gd name="f11" fmla="val f5"/>
                <a:gd name="f12" fmla="val f6"/>
                <a:gd name="f13" fmla="val f7"/>
                <a:gd name="f14" fmla="*/ f8 f0 1"/>
                <a:gd name="f15" fmla="+- f13 0 f11"/>
                <a:gd name="f16" fmla="+- f12 0 f11"/>
                <a:gd name="f17" fmla="*/ f14 1 f2"/>
                <a:gd name="f18" fmla="*/ f16 1 8635860"/>
                <a:gd name="f19" fmla="*/ f15 1 1497058"/>
                <a:gd name="f20" fmla="*/ 0 f16 1"/>
                <a:gd name="f21" fmla="*/ 0 f15 1"/>
                <a:gd name="f22" fmla="*/ 8635860 f16 1"/>
                <a:gd name="f23" fmla="*/ 1497058 f15 1"/>
                <a:gd name="f24" fmla="+- f17 0 f1"/>
                <a:gd name="f25" fmla="*/ f20 1 8635860"/>
                <a:gd name="f26" fmla="*/ f21 1 1497058"/>
                <a:gd name="f27" fmla="*/ f22 1 8635860"/>
                <a:gd name="f28" fmla="*/ f23 1 149705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8635860" h="1497058">
                  <a:moveTo>
                    <a:pt x="f5" y="f5"/>
                  </a:moveTo>
                  <a:lnTo>
                    <a:pt x="f6" y="f5"/>
                  </a:lnTo>
                  <a:lnTo>
                    <a:pt x="f6" y="f7"/>
                  </a:lnTo>
                  <a:lnTo>
                    <a:pt x="f5" y="f7"/>
                  </a:lnTo>
                  <a:lnTo>
                    <a:pt x="f5" y="f5"/>
                  </a:lnTo>
                  <a:close/>
                </a:path>
              </a:pathLst>
            </a:custGeom>
            <a:solidFill>
              <a:srgbClr val="E2F1DF"/>
            </a:solidFill>
            <a:ln cap="flat">
              <a:noFill/>
              <a:prstDash val="solid"/>
            </a:ln>
          </p:spPr>
          <p:txBody>
            <a:bodyPr vert="horz" wrap="square" lIns="89538" tIns="89538" rIns="89538" bIns="89538" anchor="b" anchorCtr="0" compatLnSpc="1">
              <a:noAutofit/>
            </a:bodyPr>
            <a:lstStyle/>
            <a:p>
              <a:pPr marL="0" marR="0" lvl="0" indent="0" algn="l" defTabSz="2089147" rtl="0" fontAlgn="auto" hangingPunct="1">
                <a:lnSpc>
                  <a:spcPct val="90000"/>
                </a:lnSpc>
                <a:spcBef>
                  <a:spcPts val="0"/>
                </a:spcBef>
                <a:spcAft>
                  <a:spcPts val="2000"/>
                </a:spcAft>
                <a:buNone/>
                <a:tabLst/>
                <a:defRPr sz="1800" b="0" i="0" u="none" strike="noStrike" kern="0" cap="none" spc="0" baseline="0">
                  <a:solidFill>
                    <a:srgbClr val="000000"/>
                  </a:solidFill>
                  <a:uFillTx/>
                </a:defRPr>
              </a:pPr>
              <a:r>
                <a:rPr lang="en-US" sz="4700" b="1" i="1" u="none" strike="noStrike" kern="1200" cap="none" spc="0" baseline="0" dirty="0" smtClean="0">
                  <a:solidFill>
                    <a:srgbClr val="FF0000"/>
                  </a:solidFill>
                  <a:uFillTx/>
                  <a:latin typeface="Calibri"/>
                  <a:ea typeface=""/>
                  <a:cs typeface=""/>
                </a:rPr>
                <a:t>Embrace diversity, equity,</a:t>
              </a:r>
              <a:r>
                <a:rPr lang="en-US" sz="4700" b="1" i="1" u="none" strike="noStrike" kern="1200" cap="none" spc="0" dirty="0" smtClean="0">
                  <a:solidFill>
                    <a:srgbClr val="FF0000"/>
                  </a:solidFill>
                  <a:uFillTx/>
                  <a:latin typeface="Calibri"/>
                  <a:ea typeface=""/>
                  <a:cs typeface=""/>
                </a:rPr>
                <a:t> &amp; inclusion;</a:t>
              </a:r>
              <a:r>
                <a:rPr lang="en-US" sz="4700" b="1" i="1" u="none" strike="noStrike" kern="1200" cap="none" spc="0" dirty="0" smtClean="0">
                  <a:solidFill>
                    <a:srgbClr val="000000"/>
                  </a:solidFill>
                  <a:uFillTx/>
                  <a:latin typeface="Calibri"/>
                  <a:ea typeface=""/>
                  <a:cs typeface=""/>
                </a:rPr>
                <a:t> </a:t>
              </a:r>
              <a:r>
                <a:rPr lang="en-US" sz="4700" b="1" i="0" u="none" strike="noStrike" kern="1200" cap="none" spc="0" baseline="0" dirty="0" smtClean="0">
                  <a:solidFill>
                    <a:srgbClr val="000000"/>
                  </a:solidFill>
                  <a:uFillTx/>
                  <a:latin typeface="Calibri"/>
                  <a:ea typeface=""/>
                  <a:cs typeface=""/>
                </a:rPr>
                <a:t>Enhance </a:t>
              </a:r>
              <a:r>
                <a:rPr lang="en-US" sz="4700" b="1" i="0" u="none" strike="noStrike" kern="1200" cap="none" spc="0" baseline="0" dirty="0">
                  <a:solidFill>
                    <a:srgbClr val="000000"/>
                  </a:solidFill>
                  <a:uFillTx/>
                  <a:latin typeface="Calibri"/>
                  <a:ea typeface=""/>
                  <a:cs typeface=""/>
                </a:rPr>
                <a:t>customer service, engagement, and communication</a:t>
              </a:r>
            </a:p>
          </p:txBody>
        </p:sp>
        <p:sp>
          <p:nvSpPr>
            <p:cNvPr id="6" name="Freeform 5"/>
            <p:cNvSpPr/>
            <p:nvPr/>
          </p:nvSpPr>
          <p:spPr>
            <a:xfrm>
              <a:off x="304796" y="2792687"/>
              <a:ext cx="3034216" cy="1497055"/>
            </a:xfrm>
            <a:custGeom>
              <a:avLst/>
              <a:gdLst>
                <a:gd name="f0" fmla="val 10800000"/>
                <a:gd name="f1" fmla="val 5400000"/>
                <a:gd name="f2" fmla="val 180"/>
                <a:gd name="f3" fmla="val w"/>
                <a:gd name="f4" fmla="val h"/>
                <a:gd name="f5" fmla="val 0"/>
                <a:gd name="f6" fmla="val 3034221"/>
                <a:gd name="f7" fmla="val 1497058"/>
                <a:gd name="f8" fmla="val 249560"/>
                <a:gd name="f9" fmla="val 2784661"/>
                <a:gd name="f10" fmla="val 2922489"/>
                <a:gd name="f11" fmla="val 111732"/>
                <a:gd name="f12" fmla="+- 0 0 -90"/>
                <a:gd name="f13" fmla="*/ f3 1 3034221"/>
                <a:gd name="f14" fmla="*/ f4 1 1497058"/>
                <a:gd name="f15" fmla="val f5"/>
                <a:gd name="f16" fmla="val f6"/>
                <a:gd name="f17" fmla="val f7"/>
                <a:gd name="f18" fmla="*/ f12 f0 1"/>
                <a:gd name="f19" fmla="+- f17 0 f15"/>
                <a:gd name="f20" fmla="+- f16 0 f15"/>
                <a:gd name="f21" fmla="*/ f18 1 f2"/>
                <a:gd name="f22" fmla="*/ f20 1 3034221"/>
                <a:gd name="f23" fmla="*/ f19 1 1497058"/>
                <a:gd name="f24" fmla="*/ 249560 f20 1"/>
                <a:gd name="f25" fmla="*/ 0 f19 1"/>
                <a:gd name="f26" fmla="*/ 2784661 f20 1"/>
                <a:gd name="f27" fmla="*/ 3034221 f20 1"/>
                <a:gd name="f28" fmla="*/ 249560 f19 1"/>
                <a:gd name="f29" fmla="*/ 1497058 f19 1"/>
                <a:gd name="f30" fmla="*/ 0 f20 1"/>
                <a:gd name="f31" fmla="+- f21 0 f1"/>
                <a:gd name="f32" fmla="*/ f24 1 3034221"/>
                <a:gd name="f33" fmla="*/ f25 1 1497058"/>
                <a:gd name="f34" fmla="*/ f26 1 3034221"/>
                <a:gd name="f35" fmla="*/ f27 1 3034221"/>
                <a:gd name="f36" fmla="*/ f28 1 1497058"/>
                <a:gd name="f37" fmla="*/ f29 1 1497058"/>
                <a:gd name="f38" fmla="*/ f30 1 3034221"/>
                <a:gd name="f39" fmla="*/ f15 1 f22"/>
                <a:gd name="f40" fmla="*/ f16 1 f22"/>
                <a:gd name="f41" fmla="*/ f15 1 f23"/>
                <a:gd name="f42" fmla="*/ f17 1 f23"/>
                <a:gd name="f43" fmla="*/ f32 1 f22"/>
                <a:gd name="f44" fmla="*/ f33 1 f23"/>
                <a:gd name="f45" fmla="*/ f34 1 f22"/>
                <a:gd name="f46" fmla="*/ f35 1 f22"/>
                <a:gd name="f47" fmla="*/ f36 1 f23"/>
                <a:gd name="f48" fmla="*/ f37 1 f23"/>
                <a:gd name="f49" fmla="*/ f38 1 f22"/>
                <a:gd name="f50" fmla="*/ f39 f13 1"/>
                <a:gd name="f51" fmla="*/ f40 f13 1"/>
                <a:gd name="f52" fmla="*/ f42 f14 1"/>
                <a:gd name="f53" fmla="*/ f41 f14 1"/>
                <a:gd name="f54" fmla="*/ f43 f13 1"/>
                <a:gd name="f55" fmla="*/ f44 f14 1"/>
                <a:gd name="f56" fmla="*/ f45 f13 1"/>
                <a:gd name="f57" fmla="*/ f46 f13 1"/>
                <a:gd name="f58" fmla="*/ f47 f14 1"/>
                <a:gd name="f59" fmla="*/ f48 f14 1"/>
                <a:gd name="f60" fmla="*/ f49 f13 1"/>
              </a:gdLst>
              <a:ahLst/>
              <a:cxnLst>
                <a:cxn ang="3cd4">
                  <a:pos x="hc" y="t"/>
                </a:cxn>
                <a:cxn ang="0">
                  <a:pos x="r" y="vc"/>
                </a:cxn>
                <a:cxn ang="cd4">
                  <a:pos x="hc" y="b"/>
                </a:cxn>
                <a:cxn ang="cd2">
                  <a:pos x="l" y="vc"/>
                </a:cxn>
                <a:cxn ang="f31">
                  <a:pos x="f54" y="f55"/>
                </a:cxn>
                <a:cxn ang="f31">
                  <a:pos x="f56" y="f55"/>
                </a:cxn>
                <a:cxn ang="f31">
                  <a:pos x="f57" y="f58"/>
                </a:cxn>
                <a:cxn ang="f31">
                  <a:pos x="f57" y="f59"/>
                </a:cxn>
                <a:cxn ang="f31">
                  <a:pos x="f57" y="f59"/>
                </a:cxn>
                <a:cxn ang="f31">
                  <a:pos x="f60" y="f59"/>
                </a:cxn>
                <a:cxn ang="f31">
                  <a:pos x="f60" y="f59"/>
                </a:cxn>
                <a:cxn ang="f31">
                  <a:pos x="f60" y="f58"/>
                </a:cxn>
                <a:cxn ang="f31">
                  <a:pos x="f54" y="f55"/>
                </a:cxn>
              </a:cxnLst>
              <a:rect l="f50" t="f53" r="f51" b="f52"/>
              <a:pathLst>
                <a:path w="3034221" h="1497058">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solidFill>
              <a:srgbClr val="56AC49"/>
            </a:solidFill>
            <a:ln cap="flat">
              <a:noFill/>
              <a:prstDash val="solid"/>
            </a:ln>
          </p:spPr>
          <p:txBody>
            <a:bodyPr vert="horz" wrap="square" lIns="153107" tIns="153107" rIns="153107" bIns="80010" anchor="ctr" anchorCtr="1" compatLnSpc="1">
              <a:noAutofit/>
            </a:bodyPr>
            <a:lstStyle/>
            <a:p>
              <a:pPr marL="0" marR="0" lvl="0" indent="0" algn="ctr" defTabSz="1866903" rtl="0" fontAlgn="auto" hangingPunct="1">
                <a:lnSpc>
                  <a:spcPct val="90000"/>
                </a:lnSpc>
                <a:spcBef>
                  <a:spcPts val="0"/>
                </a:spcBef>
                <a:spcAft>
                  <a:spcPts val="1800"/>
                </a:spcAft>
                <a:buNone/>
                <a:tabLst/>
                <a:defRPr sz="1800" b="0" i="0" u="none" strike="noStrike" kern="0" cap="none" spc="0" baseline="0">
                  <a:solidFill>
                    <a:srgbClr val="000000"/>
                  </a:solidFill>
                  <a:uFillTx/>
                </a:defRPr>
              </a:pPr>
              <a:r>
                <a:rPr lang="en-US" sz="4200" b="1" i="0" u="none" strike="noStrike" kern="1200" cap="none" spc="0" baseline="0">
                  <a:solidFill>
                    <a:srgbClr val="FFFFFF"/>
                  </a:solidFill>
                  <a:uFillTx/>
                  <a:latin typeface="Calibri"/>
                  <a:ea typeface=""/>
                  <a:cs typeface=""/>
                </a:rPr>
                <a:t>Goal 1</a:t>
              </a:r>
              <a:endParaRPr lang="en-US" sz="4200" b="0" i="0" u="none" strike="noStrike" kern="1200" cap="none" spc="0" baseline="0">
                <a:solidFill>
                  <a:srgbClr val="FFFFFF"/>
                </a:solidFill>
                <a:uFillTx/>
                <a:latin typeface="Calibri"/>
                <a:ea typeface=""/>
                <a:cs typeface=""/>
              </a:endParaRPr>
            </a:p>
          </p:txBody>
        </p:sp>
      </p:grpSp>
      <p:sp>
        <p:nvSpPr>
          <p:cNvPr id="7" name="Slide Number Placeholder 4"/>
          <p:cNvSpPr txBox="1"/>
          <p:nvPr/>
        </p:nvSpPr>
        <p:spPr>
          <a:xfrm>
            <a:off x="5638803" y="6367634"/>
            <a:ext cx="9144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dirty="0">
              <a:solidFill>
                <a:srgbClr val="898989"/>
              </a:solidFill>
              <a:uFillTx/>
              <a:latin typeface="Calibri"/>
              <a:ea typeface=""/>
              <a:cs typeface=""/>
            </a:endParaRPr>
          </a:p>
        </p:txBody>
      </p:sp>
    </p:spTree>
    <p:extLst>
      <p:ext uri="{BB962C8B-B14F-4D97-AF65-F5344CB8AC3E}">
        <p14:creationId xmlns:p14="http://schemas.microsoft.com/office/powerpoint/2010/main" val="6357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MP PowerPoi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ty of Oxnard_Title Slide">
  <a:themeElements>
    <a:clrScheme name="Tas Gov">
      <a:dk1>
        <a:sysClr val="windowText" lastClr="000000"/>
      </a:dk1>
      <a:lt1>
        <a:sysClr val="window" lastClr="FFFFFF"/>
      </a:lt1>
      <a:dk2>
        <a:srgbClr val="21578A"/>
      </a:dk2>
      <a:lt2>
        <a:srgbClr val="C6BF70"/>
      </a:lt2>
      <a:accent1>
        <a:srgbClr val="DE4561"/>
      </a:accent1>
      <a:accent2>
        <a:srgbClr val="614D7D"/>
      </a:accent2>
      <a:accent3>
        <a:srgbClr val="5C7F92"/>
      </a:accent3>
      <a:accent4>
        <a:srgbClr val="E1A358"/>
      </a:accent4>
      <a:accent5>
        <a:srgbClr val="52C6E2"/>
      </a:accent5>
      <a:accent6>
        <a:srgbClr val="9DBCB0"/>
      </a:accent6>
      <a:hlink>
        <a:srgbClr val="879637"/>
      </a:hlink>
      <a:folHlink>
        <a:srgbClr val="206C49"/>
      </a:folHlink>
    </a:clrScheme>
    <a:fontScheme name="TasGov">
      <a:majorFont>
        <a:latin typeface="Gill Sans MT"/>
        <a:ea typeface=""/>
        <a:cs typeface=""/>
      </a:majorFont>
      <a:minorFont>
        <a:latin typeface="GillSans Light"/>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P PowerPoi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PT Presentation" ma:contentTypeID="0x0101003401F2DE08E6D641AD65512DEE35B62F0076505793F95A7645BACC7FC094AA19B8" ma:contentTypeVersion="20" ma:contentTypeDescription="" ma:contentTypeScope="" ma:versionID="64255896a7d2e7c402f1bcc204c5531b">
  <xsd:schema xmlns:xsd="http://www.w3.org/2001/XMLSchema" xmlns:xs="http://www.w3.org/2001/XMLSchema" xmlns:p="http://schemas.microsoft.com/office/2006/metadata/properties" xmlns:ns1="http://schemas.microsoft.com/sharepoint/v3" xmlns:ns2="4bf3a02a-ec89-487e-8ab9-f777a2d97c42" xmlns:ns3="c9ce468d-ae39-4c4b-ab70-9524d20b6fce" targetNamespace="http://schemas.microsoft.com/office/2006/metadata/properties" ma:root="true" ma:fieldsID="d137b9c5e781f4f17691615beaab4770" ns1:_="" ns2:_="" ns3:_="">
    <xsd:import namespace="http://schemas.microsoft.com/sharepoint/v3"/>
    <xsd:import namespace="4bf3a02a-ec89-487e-8ab9-f777a2d97c42"/>
    <xsd:import namespace="c9ce468d-ae39-4c4b-ab70-9524d20b6fce"/>
    <xsd:element name="properties">
      <xsd:complexType>
        <xsd:sequence>
          <xsd:element name="documentManagement">
            <xsd:complexType>
              <xsd:all>
                <xsd:element ref="ns2:Jurisdiction" minOccurs="0"/>
                <xsd:element ref="ns2:State" minOccurs="0"/>
                <xsd:element ref="ns2:fa18c3985236410ca18245ad4418f707" minOccurs="0"/>
                <xsd:element ref="ns3:TaxCatchAll" minOccurs="0"/>
                <xsd:element ref="ns3:TaxCatchAllLabel" minOccurs="0"/>
                <xsd:element ref="ns2:a9091fe8f52248b5a39c400aaa99609e" minOccurs="0"/>
                <xsd:element ref="ns1:_dlc_Exempt" minOccurs="0"/>
                <xsd:element ref="ns1:_dlc_ExpireDateSaved" minOccurs="0"/>
                <xsd:element ref="ns1:_dlc_ExpireDate" minOccurs="0"/>
                <xsd:element ref="ns2:a2db1e5afc014e768d9a2e2a02b1a5b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6" nillable="true" ma:displayName="Exempt from Policy" ma:description="" ma:hidden="true" ma:internalName="_dlc_Exempt" ma:readOnly="true">
      <xsd:simpleType>
        <xsd:restriction base="dms:Unknown"/>
      </xsd:simpleType>
    </xsd:element>
    <xsd:element name="_dlc_ExpireDateSaved" ma:index="17" nillable="true" ma:displayName="Original Expiration Date" ma:description="" ma:hidden="true" ma:internalName="_dlc_ExpireDateSaved" ma:readOnly="true">
      <xsd:simpleType>
        <xsd:restriction base="dms:DateTime"/>
      </xsd:simpleType>
    </xsd:element>
    <xsd:element name="_dlc_ExpireDate" ma:index="18"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bf3a02a-ec89-487e-8ab9-f777a2d97c42" elementFormDefault="qualified">
    <xsd:import namespace="http://schemas.microsoft.com/office/2006/documentManagement/types"/>
    <xsd:import namespace="http://schemas.microsoft.com/office/infopath/2007/PartnerControls"/>
    <xsd:element name="Jurisdiction" ma:index="2" nillable="true" ma:displayName="Jurisdiction" ma:hidden="true" ma:indexed="true" ma:internalName="Jurisdiction" ma:readOnly="false">
      <xsd:simpleType>
        <xsd:restriction base="dms:Text">
          <xsd:maxLength value="255"/>
        </xsd:restriction>
      </xsd:simpleType>
    </xsd:element>
    <xsd:element name="State" ma:index="3" nillable="true" ma:displayName="State" ma:hidden="true" ma:indexed="true" ma:internalName="State" ma:readOnly="false">
      <xsd:simpleType>
        <xsd:restriction base="dms:Text">
          <xsd:maxLength value="255"/>
        </xsd:restriction>
      </xsd:simpleType>
    </xsd:element>
    <xsd:element name="fa18c3985236410ca18245ad4418f707" ma:index="9" ma:taxonomy="true" ma:internalName="fa18c3985236410ca18245ad4418f707" ma:taxonomyFieldName="Project" ma:displayName="Project" ma:indexed="true" ma:readOnly="false" ma:default="" ma:fieldId="{fa18c398-5236-410c-a182-45ad4418f707}" ma:sspId="15440a52-8c7a-4be2-9e01-86aa73a6bcb8" ma:termSetId="92ddf803-9a67-43ca-b6d2-070f94ad7ea4" ma:anchorId="00000000-0000-0000-0000-000000000000" ma:open="false" ma:isKeyword="false">
      <xsd:complexType>
        <xsd:sequence>
          <xsd:element ref="pc:Terms" minOccurs="0" maxOccurs="1"/>
        </xsd:sequence>
      </xsd:complexType>
    </xsd:element>
    <xsd:element name="a9091fe8f52248b5a39c400aaa99609e" ma:index="15" nillable="true" ma:taxonomy="true" ma:internalName="a9091fe8f52248b5a39c400aaa99609e" ma:taxonomyFieldName="Bucket" ma:displayName="Bucket" ma:default="" ma:fieldId="{a9091fe8-f522-48b5-a39c-400aaa99609e}" ma:sspId="15440a52-8c7a-4be2-9e01-86aa73a6bcb8" ma:termSetId="00f0d97e-fcbd-4db1-84f2-308e0baee6fa" ma:anchorId="00000000-0000-0000-0000-000000000000" ma:open="false" ma:isKeyword="false">
      <xsd:complexType>
        <xsd:sequence>
          <xsd:element ref="pc:Terms" minOccurs="0" maxOccurs="1"/>
        </xsd:sequence>
      </xsd:complexType>
    </xsd:element>
    <xsd:element name="a2db1e5afc014e768d9a2e2a02b1a5be" ma:index="20" ma:taxonomy="true" ma:internalName="a2db1e5afc014e768d9a2e2a02b1a5be" ma:taxonomyFieldName="Doc_x0020_Type" ma:displayName="Doc Type" ma:default="" ma:fieldId="{a2db1e5a-fc01-4e76-8d9a-2e2a02b1a5be}" ma:sspId="15440a52-8c7a-4be2-9e01-86aa73a6bcb8" ma:termSetId="3de88d94-b911-4c53-b5e3-42ee78bdaf1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ce468d-ae39-4c4b-ab70-9524d20b6fce"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95a878f1-bd15-4b9d-8c53-03724fb09d42}" ma:internalName="TaxCatchAll" ma:showField="CatchAllData" ma:web="c9ce468d-ae39-4c4b-ab70-9524d20b6fce">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95a878f1-bd15-4b9d-8c53-03724fb09d42}" ma:internalName="TaxCatchAllLabel" ma:readOnly="true" ma:showField="CatchAllDataLabel" ma:web="c9ce468d-ae39-4c4b-ab70-9524d20b6f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fa18c3985236410ca18245ad4418f707 xmlns="4bf3a02a-ec89-487e-8ab9-f777a2d97c42">
      <Terms xmlns="http://schemas.microsoft.com/office/infopath/2007/PartnerControls">
        <TermInfo xmlns="http://schemas.microsoft.com/office/infopath/2007/PartnerControls">
          <TermName xmlns="http://schemas.microsoft.com/office/infopath/2007/PartnerControls">El Segundo City Council Strategic Planning Sessions 2017</TermName>
          <TermId xmlns="http://schemas.microsoft.com/office/infopath/2007/PartnerControls">fffe9760-81bb-41f7-814c-5f5853bde92f</TermId>
        </TermInfo>
      </Terms>
    </fa18c3985236410ca18245ad4418f707>
    <a9091fe8f52248b5a39c400aaa99609e xmlns="4bf3a02a-ec89-487e-8ab9-f777a2d97c42">
      <Terms xmlns="http://schemas.microsoft.com/office/infopath/2007/PartnerControls">
        <TermInfo xmlns="http://schemas.microsoft.com/office/infopath/2007/PartnerControls">
          <TermName xmlns="http://schemas.microsoft.com/office/infopath/2007/PartnerControls">Deliverables</TermName>
          <TermId xmlns="http://schemas.microsoft.com/office/infopath/2007/PartnerControls">e9ca9120-6769-487d-9ed0-e0deff5d3cc8</TermId>
        </TermInfo>
      </Terms>
    </a9091fe8f52248b5a39c400aaa99609e>
    <a2db1e5afc014e768d9a2e2a02b1a5be xmlns="4bf3a02a-ec89-487e-8ab9-f777a2d97c42">
      <Terms xmlns="http://schemas.microsoft.com/office/infopath/2007/PartnerControls">
        <TermInfo xmlns="http://schemas.microsoft.com/office/infopath/2007/PartnerControls">
          <TermName xmlns="http://schemas.microsoft.com/office/infopath/2007/PartnerControls">PPT Presentation</TermName>
          <TermId xmlns="http://schemas.microsoft.com/office/infopath/2007/PartnerControls">2596e325-c874-46b0-8ae9-9177bfe3efe5</TermId>
        </TermInfo>
      </Terms>
    </a2db1e5afc014e768d9a2e2a02b1a5be>
    <Jurisdiction xmlns="4bf3a02a-ec89-487e-8ab9-f777a2d97c42" xsi:nil="true"/>
    <TaxCatchAll xmlns="c9ce468d-ae39-4c4b-ab70-9524d20b6fce">
      <Value>17331</Value>
      <Value>17642</Value>
      <Value>17151</Value>
    </TaxCatchAll>
    <State xmlns="4bf3a02a-ec89-487e-8ab9-f777a2d97c42" xsi:nil="true"/>
    <_dlc_ExpireDateSaved xmlns="http://schemas.microsoft.com/sharepoint/v3" xsi:nil="true"/>
    <_dlc_ExpireDate xmlns="http://schemas.microsoft.com/sharepoint/v3">2020-06-26T21:42:51+00:00</_dlc_Expire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DFAD41-F5EE-4122-8424-3DD945BA15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bf3a02a-ec89-487e-8ab9-f777a2d97c42"/>
    <ds:schemaRef ds:uri="c9ce468d-ae39-4c4b-ab70-9524d20b6f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0D2010-2CA8-4424-B9DE-8A14DD74BE25}">
  <ds:schemaRefs>
    <ds:schemaRef ds:uri="http://schemas.microsoft.com/office/2006/metadata/properties"/>
    <ds:schemaRef ds:uri="http://schemas.microsoft.com/office/infopath/2007/PartnerControls"/>
    <ds:schemaRef ds:uri="http://purl.org/dc/elements/1.1/"/>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c9ce468d-ae39-4c4b-ab70-9524d20b6fce"/>
    <ds:schemaRef ds:uri="4bf3a02a-ec89-487e-8ab9-f777a2d97c42"/>
    <ds:schemaRef ds:uri="http://schemas.microsoft.com/sharepoint/v3"/>
  </ds:schemaRefs>
</ds:datastoreItem>
</file>

<file path=customXml/itemProps3.xml><?xml version="1.0" encoding="utf-8"?>
<ds:datastoreItem xmlns:ds="http://schemas.openxmlformats.org/officeDocument/2006/customXml" ds:itemID="{5DE0EDF0-996B-454A-897F-ACA47F5088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33355</TotalTime>
  <Words>5150</Words>
  <Application>Microsoft Office PowerPoint</Application>
  <PresentationFormat>Widescreen</PresentationFormat>
  <Paragraphs>1489</Paragraphs>
  <Slides>66</Slides>
  <Notes>66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66</vt:i4>
      </vt:variant>
    </vt:vector>
  </HeadingPairs>
  <TitlesOfParts>
    <vt:vector size="79" baseType="lpstr">
      <vt:lpstr>SimSun</vt:lpstr>
      <vt:lpstr>Arial</vt:lpstr>
      <vt:lpstr>Calibri</vt:lpstr>
      <vt:lpstr>Calibri Light</vt:lpstr>
      <vt:lpstr>Gill Sans MT</vt:lpstr>
      <vt:lpstr>GillSans Light</vt:lpstr>
      <vt:lpstr>Times New Roman</vt:lpstr>
      <vt:lpstr>Wingdings</vt:lpstr>
      <vt:lpstr>ヒラギノ角ゴ Pro W3</vt:lpstr>
      <vt:lpstr>MP PowerPoint</vt:lpstr>
      <vt:lpstr>City of Oxnard_Title Slide</vt:lpstr>
      <vt:lpstr>Office Theme</vt:lpstr>
      <vt:lpstr>1_MP PowerPoint</vt:lpstr>
      <vt:lpstr>City Council Budget Study Session</vt:lpstr>
      <vt:lpstr>AGENDA</vt:lpstr>
      <vt:lpstr>Background Items</vt:lpstr>
      <vt:lpstr>FY 2020-2021 City Strategic Plan Follow-up</vt:lpstr>
      <vt:lpstr>FY 2020-2021 City Strategic Plan Follow-up</vt:lpstr>
      <vt:lpstr>FY 2020-2021 City Strategic Plan Follow-up</vt:lpstr>
      <vt:lpstr>FY 2020-2021 City Strategic Plan Follow-up</vt:lpstr>
      <vt:lpstr>FY 2020-2021 City Strategic Plan Follow-up</vt:lpstr>
      <vt:lpstr>FY 2020-2021 City Strategic Plan Follow-up</vt:lpstr>
      <vt:lpstr>FY 2020-2021 City Strategic Plan Follow-up</vt:lpstr>
      <vt:lpstr>FY 2020-2021 City Strategic Plan Follow-up</vt:lpstr>
      <vt:lpstr>FY 2020-2021 City Strategic Plan Follow-up</vt:lpstr>
      <vt:lpstr>FY 2020-2021 City Strategic Plan Follow-up</vt:lpstr>
      <vt:lpstr>Economic Overview </vt:lpstr>
      <vt:lpstr>PowerPoint Presentation</vt:lpstr>
      <vt:lpstr>PowerPoint Presentation</vt:lpstr>
      <vt:lpstr>PowerPoint Presentation</vt:lpstr>
      <vt:lpstr>PowerPoint Presentation</vt:lpstr>
      <vt:lpstr>FY 2019-2020 Budget Update</vt:lpstr>
      <vt:lpstr>FY 2019-2020 Economic Recovery Scenario One model</vt:lpstr>
      <vt:lpstr>FY 2019-2020 General fund revenues – 3rd Quarter  </vt:lpstr>
      <vt:lpstr>FY 2019-2020 General Fund Expenditures – 3rd Quarter </vt:lpstr>
      <vt:lpstr>FY 2019-2020 Water Fund – 3rd Quarter </vt:lpstr>
      <vt:lpstr>FY 2019-2020 Wastewater Fund – 3rd Quarter </vt:lpstr>
      <vt:lpstr>FY 2019-2020 Golf Fund – 3rd Quarter </vt:lpstr>
      <vt:lpstr> Fiscal Year Change</vt:lpstr>
      <vt:lpstr>Restructuring of City Departments (continued)</vt:lpstr>
      <vt:lpstr>Restructuring of City Departments (continued)</vt:lpstr>
      <vt:lpstr>Restructuring of City Departments (continued)</vt:lpstr>
      <vt:lpstr>Restructuring of City Departments (continued)</vt:lpstr>
      <vt:lpstr>Restructuring of City Departments</vt:lpstr>
      <vt:lpstr>Restructuring of City Departments (continued)</vt:lpstr>
      <vt:lpstr>Restructuring of City Departments (continued)</vt:lpstr>
      <vt:lpstr>FY 2020-2021 Budget Scenario Two</vt:lpstr>
      <vt:lpstr>Estimated FY 2020-2021 Revenues (all Funds)</vt:lpstr>
      <vt:lpstr>Proposed FY 2020-2021 Appropriations (all Funds)</vt:lpstr>
      <vt:lpstr>FY 2020-2021 General Fund Revenues Estimated by Source</vt:lpstr>
      <vt:lpstr> FY 2020-21 Revenue Assumptions  </vt:lpstr>
      <vt:lpstr> FY 2020-21 Revenue Assumptions  </vt:lpstr>
      <vt:lpstr>FY 2020-2021 Proposed  General Fund Appropriations by Department </vt:lpstr>
      <vt:lpstr> FY 2020-21 Budget Appropriation Assumptions  </vt:lpstr>
      <vt:lpstr> FY 2020-21 Budget Appropriation Assumptions  </vt:lpstr>
      <vt:lpstr>FY 2019-2020 Vacant Positions</vt:lpstr>
      <vt:lpstr>Proposed FY 2020-2021 Frozen Full-Time Positions</vt:lpstr>
      <vt:lpstr> FY 2020-21 Budget Appropriation Assumptions  </vt:lpstr>
      <vt:lpstr>General Fund Multi-Year Forecast</vt:lpstr>
      <vt:lpstr>General Fund Multi-Year Forecast</vt:lpstr>
      <vt:lpstr>New Budget Requests</vt:lpstr>
      <vt:lpstr>Cultural Development Fund Proposed Budget</vt:lpstr>
      <vt:lpstr>FY 2020-2021 Cultural Development Fund </vt:lpstr>
      <vt:lpstr>Information Technology FY 2020-2021 Initiatives  </vt:lpstr>
      <vt:lpstr>Capital Improvements Program</vt:lpstr>
      <vt:lpstr>FY 2019-2020 CIP Projects</vt:lpstr>
      <vt:lpstr>FY 2019-2020 Projects</vt:lpstr>
      <vt:lpstr>FY 2019-2020 CIP Projects</vt:lpstr>
      <vt:lpstr>FY 2019-2020 CIP Projects</vt:lpstr>
      <vt:lpstr>Proposed FY 2020-2021 CIP Projects</vt:lpstr>
      <vt:lpstr>Estimated FY 2020 – 2021 Fund Balance</vt:lpstr>
      <vt:lpstr>Proposed FY 2020-21 Reserves </vt:lpstr>
      <vt:lpstr>Proposed FY 2020-21 Trust Balances</vt:lpstr>
      <vt:lpstr>FY 2020-2021 Budget Scenario Three</vt:lpstr>
      <vt:lpstr>Budget Balancing Tools (if Scenario Three)</vt:lpstr>
      <vt:lpstr>Budget Balancing Tools (if Scenario Three)(CONTINUED)</vt:lpstr>
      <vt:lpstr>Next Steps</vt:lpstr>
      <vt:lpstr>Next Steps (continued)</vt:lpstr>
      <vt:lpstr>Wrap-up &amp;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El Segundo City Council Strategic Planning Session</dc:title>
  <dc:creator>Catherine Standiford</dc:creator>
  <cp:lastModifiedBy>Lillio, Joseph</cp:lastModifiedBy>
  <cp:revision>1286</cp:revision>
  <cp:lastPrinted>2020-08-05T14:33:50Z</cp:lastPrinted>
  <dcterms:created xsi:type="dcterms:W3CDTF">2010-10-04T21:21:39Z</dcterms:created>
  <dcterms:modified xsi:type="dcterms:W3CDTF">2020-08-05T14:52:25Z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0x0101003401F2DE08E6D641AD65512DEE35B62F0076505793F95A7645BACC7FC094AA19B8</vt:lpwstr>
  </property>
  <property fmtid="{D5CDD505-2E9C-101B-9397-08002B2CF9AE}" pid="3" name="Project">
    <vt:lpwstr>17642;#El Segundo City Council Strategic Planning Sessions 2017|fffe9760-81bb-41f7-814c-5f5853bde92f</vt:lpwstr>
  </property>
  <property fmtid="{D5CDD505-2E9C-101B-9397-08002B2CF9AE}" pid="4" name="j771323a7c554f3cb2646caa931d841b">
    <vt:lpwstr/>
  </property>
  <property fmtid="{D5CDD505-2E9C-101B-9397-08002B2CF9AE}" pid="5" name="_dlc_policyId">
    <vt:lpwstr>/sites/clients/States1</vt:lpwstr>
  </property>
  <property fmtid="{D5CDD505-2E9C-101B-9397-08002B2CF9AE}" pid="6" name="Jurisdiction1">
    <vt:lpwstr/>
  </property>
  <property fmtid="{D5CDD505-2E9C-101B-9397-08002B2CF9AE}" pid="7" name="Bucket">
    <vt:lpwstr>17151;#Deliverables|e9ca9120-6769-487d-9ed0-e0deff5d3cc8</vt:lpwstr>
  </property>
  <property fmtid="{D5CDD505-2E9C-101B-9397-08002B2CF9AE}" pid="8" name="Doc Type">
    <vt:lpwstr>17331;#PPT Presentation|2596e325-c874-46b0-8ae9-9177bfe3efe5</vt:lpwstr>
  </property>
  <property fmtid="{D5CDD505-2E9C-101B-9397-08002B2CF9AE}" pid="9" name="State1">
    <vt:lpwstr/>
  </property>
  <property fmtid="{D5CDD505-2E9C-101B-9397-08002B2CF9AE}" pid="10" name="ItemRetentionFormula">
    <vt:lpwstr>&lt;formula id="Microsoft.Office.RecordsManagement.PolicyFeatures.Expiration.Formula.BuiltIn"&gt;&lt;number&gt;3&lt;/number&gt;&lt;property&gt;Created&lt;/property&gt;&lt;propertyId&gt;8c06beca-0777-48f7-91c7-6da68bc07b69&lt;/propertyId&gt;&lt;period&gt;years&lt;/period&gt;&lt;/formula&gt;</vt:lpwstr>
  </property>
  <property fmtid="{D5CDD505-2E9C-101B-9397-08002B2CF9AE}" pid="11" name="lae810523f2a4ede9933483ddfa696da">
    <vt:lpwstr/>
  </property>
  <property fmtid="{D5CDD505-2E9C-101B-9397-08002B2CF9AE}" pid="12" name="SharedWithUsers">
    <vt:lpwstr>93;#Patricia Black</vt:lpwstr>
  </property>
</Properties>
</file>