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2"/>
  </p:notesMasterIdLst>
  <p:sldIdLst>
    <p:sldId id="256" r:id="rId3"/>
    <p:sldId id="274" r:id="rId4"/>
    <p:sldId id="264" r:id="rId5"/>
    <p:sldId id="268" r:id="rId6"/>
    <p:sldId id="269" r:id="rId7"/>
    <p:sldId id="270" r:id="rId8"/>
    <p:sldId id="271"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1BB"/>
    <a:srgbClr val="015492"/>
    <a:srgbClr val="433398"/>
    <a:srgbClr val="3D2E8A"/>
    <a:srgbClr val="7D47BC"/>
    <a:srgbClr val="10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537" autoAdjust="0"/>
  </p:normalViewPr>
  <p:slideViewPr>
    <p:cSldViewPr snapToGrid="0">
      <p:cViewPr varScale="1">
        <p:scale>
          <a:sx n="74" d="100"/>
          <a:sy n="74" d="100"/>
        </p:scale>
        <p:origin x="66" y="6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2F7E0-1AC2-43AC-AF2C-2A23BD26FB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A633C4D-A855-4FF6-B850-B177B64AA20C}">
      <dgm:prSet/>
      <dgm:spPr/>
      <dgm:t>
        <a:bodyPr/>
        <a:lstStyle/>
        <a:p>
          <a:pPr>
            <a:lnSpc>
              <a:spcPct val="100000"/>
            </a:lnSpc>
          </a:pPr>
          <a:r>
            <a:rPr lang="en-US" dirty="0"/>
            <a:t>City leadership interviews</a:t>
          </a:r>
        </a:p>
      </dgm:t>
    </dgm:pt>
    <dgm:pt modelId="{04682522-EC35-4103-8BC7-0F0FD7AFC331}" type="parTrans" cxnId="{2B361054-933E-4732-A2CD-D21436211F48}">
      <dgm:prSet/>
      <dgm:spPr/>
      <dgm:t>
        <a:bodyPr/>
        <a:lstStyle/>
        <a:p>
          <a:endParaRPr lang="en-US"/>
        </a:p>
      </dgm:t>
    </dgm:pt>
    <dgm:pt modelId="{26E0EACA-D44A-462B-AF14-CFCA01654DC2}" type="sibTrans" cxnId="{2B361054-933E-4732-A2CD-D21436211F48}">
      <dgm:prSet/>
      <dgm:spPr/>
      <dgm:t>
        <a:bodyPr/>
        <a:lstStyle/>
        <a:p>
          <a:endParaRPr lang="en-US"/>
        </a:p>
      </dgm:t>
    </dgm:pt>
    <dgm:pt modelId="{2497B55C-E107-47D8-90D1-8B65B8B00C42}">
      <dgm:prSet/>
      <dgm:spPr/>
      <dgm:t>
        <a:bodyPr/>
        <a:lstStyle/>
        <a:p>
          <a:pPr>
            <a:lnSpc>
              <a:spcPct val="100000"/>
            </a:lnSpc>
          </a:pPr>
          <a:r>
            <a:rPr lang="en-US"/>
            <a:t>Community Questionnaire</a:t>
          </a:r>
        </a:p>
      </dgm:t>
    </dgm:pt>
    <dgm:pt modelId="{C0402A6B-4107-41DA-86BF-7C522B798559}" type="parTrans" cxnId="{52CD624A-2DFC-416F-A218-8C5B9E97F50B}">
      <dgm:prSet/>
      <dgm:spPr/>
      <dgm:t>
        <a:bodyPr/>
        <a:lstStyle/>
        <a:p>
          <a:endParaRPr lang="en-US"/>
        </a:p>
      </dgm:t>
    </dgm:pt>
    <dgm:pt modelId="{C2DC8CD4-2533-4A77-A7CC-F8EBF4E9C4D2}" type="sibTrans" cxnId="{52CD624A-2DFC-416F-A218-8C5B9E97F50B}">
      <dgm:prSet/>
      <dgm:spPr/>
      <dgm:t>
        <a:bodyPr/>
        <a:lstStyle/>
        <a:p>
          <a:endParaRPr lang="en-US"/>
        </a:p>
      </dgm:t>
    </dgm:pt>
    <dgm:pt modelId="{9620427F-1264-4885-8FF0-55FCF952BECA}">
      <dgm:prSet/>
      <dgm:spPr/>
      <dgm:t>
        <a:bodyPr/>
        <a:lstStyle/>
        <a:p>
          <a:pPr>
            <a:lnSpc>
              <a:spcPct val="100000"/>
            </a:lnSpc>
          </a:pPr>
          <a:r>
            <a:rPr lang="en-US"/>
            <a:t>Public meetings and hearings</a:t>
          </a:r>
        </a:p>
      </dgm:t>
    </dgm:pt>
    <dgm:pt modelId="{BEB12519-0337-41BF-AE27-15861A24A67F}" type="parTrans" cxnId="{8848E29B-BC6E-4A5B-B5EB-62B6EB8E7537}">
      <dgm:prSet/>
      <dgm:spPr/>
      <dgm:t>
        <a:bodyPr/>
        <a:lstStyle/>
        <a:p>
          <a:endParaRPr lang="en-US"/>
        </a:p>
      </dgm:t>
    </dgm:pt>
    <dgm:pt modelId="{A9B1E7BC-569B-4FB6-9B45-037507671D68}" type="sibTrans" cxnId="{8848E29B-BC6E-4A5B-B5EB-62B6EB8E7537}">
      <dgm:prSet/>
      <dgm:spPr/>
      <dgm:t>
        <a:bodyPr/>
        <a:lstStyle/>
        <a:p>
          <a:endParaRPr lang="en-US"/>
        </a:p>
      </dgm:t>
    </dgm:pt>
    <dgm:pt modelId="{67FCBFE2-02D3-4B2D-A5F6-39A5E22DBABB}">
      <dgm:prSet/>
      <dgm:spPr/>
      <dgm:t>
        <a:bodyPr/>
        <a:lstStyle/>
        <a:p>
          <a:pPr>
            <a:lnSpc>
              <a:spcPct val="100000"/>
            </a:lnSpc>
          </a:pPr>
          <a:r>
            <a:rPr lang="en-US"/>
            <a:t>Community Workshops</a:t>
          </a:r>
        </a:p>
      </dgm:t>
    </dgm:pt>
    <dgm:pt modelId="{AFA61BE5-2C0A-44FB-88AB-2542221C026D}" type="parTrans" cxnId="{17491BF2-7182-4A57-8A27-2EF93065A807}">
      <dgm:prSet/>
      <dgm:spPr/>
      <dgm:t>
        <a:bodyPr/>
        <a:lstStyle/>
        <a:p>
          <a:endParaRPr lang="en-US"/>
        </a:p>
      </dgm:t>
    </dgm:pt>
    <dgm:pt modelId="{34AC3BA7-558D-4C84-8D8D-35F1B7993816}" type="sibTrans" cxnId="{17491BF2-7182-4A57-8A27-2EF93065A807}">
      <dgm:prSet/>
      <dgm:spPr/>
      <dgm:t>
        <a:bodyPr/>
        <a:lstStyle/>
        <a:p>
          <a:endParaRPr lang="en-US"/>
        </a:p>
      </dgm:t>
    </dgm:pt>
    <dgm:pt modelId="{B9B04F2C-684E-4DAF-9DDD-C1DDD83CC67C}">
      <dgm:prSet/>
      <dgm:spPr/>
      <dgm:t>
        <a:bodyPr/>
        <a:lstStyle/>
        <a:p>
          <a:pPr>
            <a:lnSpc>
              <a:spcPct val="100000"/>
            </a:lnSpc>
          </a:pPr>
          <a:r>
            <a:rPr lang="en-US"/>
            <a:t>Pop-up Events</a:t>
          </a:r>
        </a:p>
      </dgm:t>
    </dgm:pt>
    <dgm:pt modelId="{4D85FC9C-F176-4443-A3C1-9553D20A02A1}" type="parTrans" cxnId="{6401EB4E-4034-4DB5-80F9-E9075C271D14}">
      <dgm:prSet/>
      <dgm:spPr/>
      <dgm:t>
        <a:bodyPr/>
        <a:lstStyle/>
        <a:p>
          <a:endParaRPr lang="en-US"/>
        </a:p>
      </dgm:t>
    </dgm:pt>
    <dgm:pt modelId="{88ED9F59-E5AB-4332-B832-A1FCA5C97657}" type="sibTrans" cxnId="{6401EB4E-4034-4DB5-80F9-E9075C271D14}">
      <dgm:prSet/>
      <dgm:spPr/>
      <dgm:t>
        <a:bodyPr/>
        <a:lstStyle/>
        <a:p>
          <a:endParaRPr lang="en-US"/>
        </a:p>
      </dgm:t>
    </dgm:pt>
    <dgm:pt modelId="{E7151938-C4A9-40CC-A3F4-CF58983139B1}">
      <dgm:prSet/>
      <dgm:spPr/>
      <dgm:t>
        <a:bodyPr/>
        <a:lstStyle/>
        <a:p>
          <a:pPr>
            <a:lnSpc>
              <a:spcPct val="100000"/>
            </a:lnSpc>
          </a:pPr>
          <a:r>
            <a:rPr lang="en-US"/>
            <a:t>Online Resources</a:t>
          </a:r>
        </a:p>
      </dgm:t>
    </dgm:pt>
    <dgm:pt modelId="{30788B1D-9B07-4EE8-83E4-59D643E220A1}" type="parTrans" cxnId="{F657C884-0198-463D-BB11-AC75810A1159}">
      <dgm:prSet/>
      <dgm:spPr/>
      <dgm:t>
        <a:bodyPr/>
        <a:lstStyle/>
        <a:p>
          <a:endParaRPr lang="en-US"/>
        </a:p>
      </dgm:t>
    </dgm:pt>
    <dgm:pt modelId="{9994DE47-29AD-4900-89DE-887E63EBE476}" type="sibTrans" cxnId="{F657C884-0198-463D-BB11-AC75810A1159}">
      <dgm:prSet/>
      <dgm:spPr/>
      <dgm:t>
        <a:bodyPr/>
        <a:lstStyle/>
        <a:p>
          <a:endParaRPr lang="en-US"/>
        </a:p>
      </dgm:t>
    </dgm:pt>
    <dgm:pt modelId="{5A229CFE-9E61-4224-9481-08EA7D19A180}">
      <dgm:prSet/>
      <dgm:spPr/>
      <dgm:t>
        <a:bodyPr/>
        <a:lstStyle/>
        <a:p>
          <a:pPr>
            <a:lnSpc>
              <a:spcPct val="100000"/>
            </a:lnSpc>
          </a:pPr>
          <a:r>
            <a:rPr lang="en-US"/>
            <a:t>Engagement Metrics and Dashboards</a:t>
          </a:r>
        </a:p>
      </dgm:t>
    </dgm:pt>
    <dgm:pt modelId="{0975D498-AF07-4371-A30A-11EF9C3F0068}" type="parTrans" cxnId="{0E5D3B88-7321-473B-97D1-FD16EFFCB11D}">
      <dgm:prSet/>
      <dgm:spPr/>
      <dgm:t>
        <a:bodyPr/>
        <a:lstStyle/>
        <a:p>
          <a:endParaRPr lang="en-US"/>
        </a:p>
      </dgm:t>
    </dgm:pt>
    <dgm:pt modelId="{046F074C-7A4E-4184-8E75-FABC5FD7739E}" type="sibTrans" cxnId="{0E5D3B88-7321-473B-97D1-FD16EFFCB11D}">
      <dgm:prSet/>
      <dgm:spPr/>
      <dgm:t>
        <a:bodyPr/>
        <a:lstStyle/>
        <a:p>
          <a:endParaRPr lang="en-US"/>
        </a:p>
      </dgm:t>
    </dgm:pt>
    <dgm:pt modelId="{F97EA313-187B-4BDC-9CDA-B055F413167F}" type="pres">
      <dgm:prSet presAssocID="{2B72F7E0-1AC2-43AC-AF2C-2A23BD26FBD2}" presName="root" presStyleCnt="0">
        <dgm:presLayoutVars>
          <dgm:dir/>
          <dgm:resizeHandles val="exact"/>
        </dgm:presLayoutVars>
      </dgm:prSet>
      <dgm:spPr/>
    </dgm:pt>
    <dgm:pt modelId="{DE0DF909-75DD-4BC1-8345-28A9C10AB737}" type="pres">
      <dgm:prSet presAssocID="{1A633C4D-A855-4FF6-B850-B177B64AA20C}" presName="compNode" presStyleCnt="0"/>
      <dgm:spPr/>
    </dgm:pt>
    <dgm:pt modelId="{4241041D-3AE7-4678-889C-8E5FE84B5DF3}" type="pres">
      <dgm:prSet presAssocID="{1A633C4D-A855-4FF6-B850-B177B64AA20C}" presName="bgRect" presStyleLbl="bgShp" presStyleIdx="0" presStyleCnt="7"/>
      <dgm:spPr/>
    </dgm:pt>
    <dgm:pt modelId="{0DF0D5D9-D8A8-4901-9EFC-ABE68DD85E76}" type="pres">
      <dgm:prSet presAssocID="{1A633C4D-A855-4FF6-B850-B177B64AA20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DE8A3DD5-52A4-4595-A72D-B80E48CE9671}" type="pres">
      <dgm:prSet presAssocID="{1A633C4D-A855-4FF6-B850-B177B64AA20C}" presName="spaceRect" presStyleCnt="0"/>
      <dgm:spPr/>
    </dgm:pt>
    <dgm:pt modelId="{AA03BD1E-348B-4249-BD85-C3AA674E773C}" type="pres">
      <dgm:prSet presAssocID="{1A633C4D-A855-4FF6-B850-B177B64AA20C}" presName="parTx" presStyleLbl="revTx" presStyleIdx="0" presStyleCnt="7">
        <dgm:presLayoutVars>
          <dgm:chMax val="0"/>
          <dgm:chPref val="0"/>
        </dgm:presLayoutVars>
      </dgm:prSet>
      <dgm:spPr/>
    </dgm:pt>
    <dgm:pt modelId="{A6878316-F4DD-4A70-AAD2-00071BD08EC3}" type="pres">
      <dgm:prSet presAssocID="{26E0EACA-D44A-462B-AF14-CFCA01654DC2}" presName="sibTrans" presStyleCnt="0"/>
      <dgm:spPr/>
    </dgm:pt>
    <dgm:pt modelId="{D8DA6099-5FA8-4134-A2CB-7AAE7A96A82C}" type="pres">
      <dgm:prSet presAssocID="{2497B55C-E107-47D8-90D1-8B65B8B00C42}" presName="compNode" presStyleCnt="0"/>
      <dgm:spPr/>
    </dgm:pt>
    <dgm:pt modelId="{EA34F264-D4C8-49AC-A831-45E7B076CA3C}" type="pres">
      <dgm:prSet presAssocID="{2497B55C-E107-47D8-90D1-8B65B8B00C42}" presName="bgRect" presStyleLbl="bgShp" presStyleIdx="1" presStyleCnt="7"/>
      <dgm:spPr/>
    </dgm:pt>
    <dgm:pt modelId="{22A5864D-DF4A-4A70-9026-B03C59FD4F8E}" type="pres">
      <dgm:prSet presAssocID="{2497B55C-E107-47D8-90D1-8B65B8B00C4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63D8045D-A22C-45CA-8722-6A2CE525E67C}" type="pres">
      <dgm:prSet presAssocID="{2497B55C-E107-47D8-90D1-8B65B8B00C42}" presName="spaceRect" presStyleCnt="0"/>
      <dgm:spPr/>
    </dgm:pt>
    <dgm:pt modelId="{485DB7AE-417F-4B59-93A0-E307D2990C2C}" type="pres">
      <dgm:prSet presAssocID="{2497B55C-E107-47D8-90D1-8B65B8B00C42}" presName="parTx" presStyleLbl="revTx" presStyleIdx="1" presStyleCnt="7">
        <dgm:presLayoutVars>
          <dgm:chMax val="0"/>
          <dgm:chPref val="0"/>
        </dgm:presLayoutVars>
      </dgm:prSet>
      <dgm:spPr/>
    </dgm:pt>
    <dgm:pt modelId="{14CFB5CA-3F7E-4068-839F-D0C970FAFD33}" type="pres">
      <dgm:prSet presAssocID="{C2DC8CD4-2533-4A77-A7CC-F8EBF4E9C4D2}" presName="sibTrans" presStyleCnt="0"/>
      <dgm:spPr/>
    </dgm:pt>
    <dgm:pt modelId="{34A9C8F1-0B4B-467D-9D84-64B66AF48C0E}" type="pres">
      <dgm:prSet presAssocID="{9620427F-1264-4885-8FF0-55FCF952BECA}" presName="compNode" presStyleCnt="0"/>
      <dgm:spPr/>
    </dgm:pt>
    <dgm:pt modelId="{B2A82045-FB91-4128-8242-BFA4E75C1A61}" type="pres">
      <dgm:prSet presAssocID="{9620427F-1264-4885-8FF0-55FCF952BECA}" presName="bgRect" presStyleLbl="bgShp" presStyleIdx="2" presStyleCnt="7"/>
      <dgm:spPr/>
    </dgm:pt>
    <dgm:pt modelId="{3E0D3E47-2A62-4E6D-B105-F8B656072F66}" type="pres">
      <dgm:prSet presAssocID="{9620427F-1264-4885-8FF0-55FCF952BEC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B12317C9-76C5-4A3D-B5BE-C46E3423282C}" type="pres">
      <dgm:prSet presAssocID="{9620427F-1264-4885-8FF0-55FCF952BECA}" presName="spaceRect" presStyleCnt="0"/>
      <dgm:spPr/>
    </dgm:pt>
    <dgm:pt modelId="{37238E06-359E-414C-B73A-32D0A377FED3}" type="pres">
      <dgm:prSet presAssocID="{9620427F-1264-4885-8FF0-55FCF952BECA}" presName="parTx" presStyleLbl="revTx" presStyleIdx="2" presStyleCnt="7">
        <dgm:presLayoutVars>
          <dgm:chMax val="0"/>
          <dgm:chPref val="0"/>
        </dgm:presLayoutVars>
      </dgm:prSet>
      <dgm:spPr/>
    </dgm:pt>
    <dgm:pt modelId="{3019C668-E7F4-4B0A-BEB9-7983E1EDD117}" type="pres">
      <dgm:prSet presAssocID="{A9B1E7BC-569B-4FB6-9B45-037507671D68}" presName="sibTrans" presStyleCnt="0"/>
      <dgm:spPr/>
    </dgm:pt>
    <dgm:pt modelId="{E9F3B223-8222-489A-8E06-254D0B468384}" type="pres">
      <dgm:prSet presAssocID="{67FCBFE2-02D3-4B2D-A5F6-39A5E22DBABB}" presName="compNode" presStyleCnt="0"/>
      <dgm:spPr/>
    </dgm:pt>
    <dgm:pt modelId="{C735C783-1F3D-43AC-8273-77FA597D5C8A}" type="pres">
      <dgm:prSet presAssocID="{67FCBFE2-02D3-4B2D-A5F6-39A5E22DBABB}" presName="bgRect" presStyleLbl="bgShp" presStyleIdx="3" presStyleCnt="7"/>
      <dgm:spPr/>
    </dgm:pt>
    <dgm:pt modelId="{7ECAF378-C080-4BDE-AEC0-A3965355179A}" type="pres">
      <dgm:prSet presAssocID="{67FCBFE2-02D3-4B2D-A5F6-39A5E22DBAB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4525BF91-58EE-4D69-A561-A11E2ECB1E7D}" type="pres">
      <dgm:prSet presAssocID="{67FCBFE2-02D3-4B2D-A5F6-39A5E22DBABB}" presName="spaceRect" presStyleCnt="0"/>
      <dgm:spPr/>
    </dgm:pt>
    <dgm:pt modelId="{62C04B8A-5272-44F0-A51E-1EFACBE777EE}" type="pres">
      <dgm:prSet presAssocID="{67FCBFE2-02D3-4B2D-A5F6-39A5E22DBABB}" presName="parTx" presStyleLbl="revTx" presStyleIdx="3" presStyleCnt="7">
        <dgm:presLayoutVars>
          <dgm:chMax val="0"/>
          <dgm:chPref val="0"/>
        </dgm:presLayoutVars>
      </dgm:prSet>
      <dgm:spPr/>
    </dgm:pt>
    <dgm:pt modelId="{DBFE3D9A-1E28-4249-B505-F8C95723B89C}" type="pres">
      <dgm:prSet presAssocID="{34AC3BA7-558D-4C84-8D8D-35F1B7993816}" presName="sibTrans" presStyleCnt="0"/>
      <dgm:spPr/>
    </dgm:pt>
    <dgm:pt modelId="{4697BF9A-598D-4187-8868-CAC348720A8C}" type="pres">
      <dgm:prSet presAssocID="{B9B04F2C-684E-4DAF-9DDD-C1DDD83CC67C}" presName="compNode" presStyleCnt="0"/>
      <dgm:spPr/>
    </dgm:pt>
    <dgm:pt modelId="{C59E37FD-8B9C-48E4-A352-6F86708AF265}" type="pres">
      <dgm:prSet presAssocID="{B9B04F2C-684E-4DAF-9DDD-C1DDD83CC67C}" presName="bgRect" presStyleLbl="bgShp" presStyleIdx="4" presStyleCnt="7"/>
      <dgm:spPr/>
    </dgm:pt>
    <dgm:pt modelId="{42DB5E15-EE2C-46EC-ADA6-19A96D3D42B6}" type="pres">
      <dgm:prSet presAssocID="{B9B04F2C-684E-4DAF-9DDD-C1DDD83CC67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reamers"/>
        </a:ext>
      </dgm:extLst>
    </dgm:pt>
    <dgm:pt modelId="{57DFB850-13B1-4D5C-B884-98784A77B234}" type="pres">
      <dgm:prSet presAssocID="{B9B04F2C-684E-4DAF-9DDD-C1DDD83CC67C}" presName="spaceRect" presStyleCnt="0"/>
      <dgm:spPr/>
    </dgm:pt>
    <dgm:pt modelId="{72E51CC6-DD12-4821-ACDE-05F4211A276B}" type="pres">
      <dgm:prSet presAssocID="{B9B04F2C-684E-4DAF-9DDD-C1DDD83CC67C}" presName="parTx" presStyleLbl="revTx" presStyleIdx="4" presStyleCnt="7">
        <dgm:presLayoutVars>
          <dgm:chMax val="0"/>
          <dgm:chPref val="0"/>
        </dgm:presLayoutVars>
      </dgm:prSet>
      <dgm:spPr/>
    </dgm:pt>
    <dgm:pt modelId="{B30C1A27-DEBA-4026-88A4-77EF1EBB9E5C}" type="pres">
      <dgm:prSet presAssocID="{88ED9F59-E5AB-4332-B832-A1FCA5C97657}" presName="sibTrans" presStyleCnt="0"/>
      <dgm:spPr/>
    </dgm:pt>
    <dgm:pt modelId="{F45067F1-4F70-4827-86CE-EFB2393AB018}" type="pres">
      <dgm:prSet presAssocID="{E7151938-C4A9-40CC-A3F4-CF58983139B1}" presName="compNode" presStyleCnt="0"/>
      <dgm:spPr/>
    </dgm:pt>
    <dgm:pt modelId="{4C555D00-50F3-4D74-BC02-67724F0F115B}" type="pres">
      <dgm:prSet presAssocID="{E7151938-C4A9-40CC-A3F4-CF58983139B1}" presName="bgRect" presStyleLbl="bgShp" presStyleIdx="5" presStyleCnt="7"/>
      <dgm:spPr/>
    </dgm:pt>
    <dgm:pt modelId="{476654FB-2E6C-4E3C-A96F-F611B7CCBA1A}" type="pres">
      <dgm:prSet presAssocID="{E7151938-C4A9-40CC-A3F4-CF58983139B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Laptop"/>
        </a:ext>
      </dgm:extLst>
    </dgm:pt>
    <dgm:pt modelId="{5CC6D335-B997-4E73-A3DD-632AABDFB439}" type="pres">
      <dgm:prSet presAssocID="{E7151938-C4A9-40CC-A3F4-CF58983139B1}" presName="spaceRect" presStyleCnt="0"/>
      <dgm:spPr/>
    </dgm:pt>
    <dgm:pt modelId="{C52CCF16-0A89-4A3D-89CC-09FBF2E54CC3}" type="pres">
      <dgm:prSet presAssocID="{E7151938-C4A9-40CC-A3F4-CF58983139B1}" presName="parTx" presStyleLbl="revTx" presStyleIdx="5" presStyleCnt="7">
        <dgm:presLayoutVars>
          <dgm:chMax val="0"/>
          <dgm:chPref val="0"/>
        </dgm:presLayoutVars>
      </dgm:prSet>
      <dgm:spPr/>
    </dgm:pt>
    <dgm:pt modelId="{1F150E7F-AF63-4D40-B352-19EB150184D9}" type="pres">
      <dgm:prSet presAssocID="{9994DE47-29AD-4900-89DE-887E63EBE476}" presName="sibTrans" presStyleCnt="0"/>
      <dgm:spPr/>
    </dgm:pt>
    <dgm:pt modelId="{15CA2AFF-F451-40BD-9649-60872FB3A078}" type="pres">
      <dgm:prSet presAssocID="{5A229CFE-9E61-4224-9481-08EA7D19A180}" presName="compNode" presStyleCnt="0"/>
      <dgm:spPr/>
    </dgm:pt>
    <dgm:pt modelId="{C4DA742C-FA51-442E-BB2B-EBFCF033F4B2}" type="pres">
      <dgm:prSet presAssocID="{5A229CFE-9E61-4224-9481-08EA7D19A180}" presName="bgRect" presStyleLbl="bgShp" presStyleIdx="6" presStyleCnt="7"/>
      <dgm:spPr/>
    </dgm:pt>
    <dgm:pt modelId="{61025A5C-857A-41D1-96C3-55254FE8500A}" type="pres">
      <dgm:prSet presAssocID="{5A229CFE-9E61-4224-9481-08EA7D19A18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ar chart"/>
        </a:ext>
      </dgm:extLst>
    </dgm:pt>
    <dgm:pt modelId="{F5228040-8DE2-479C-B108-864FC97745F8}" type="pres">
      <dgm:prSet presAssocID="{5A229CFE-9E61-4224-9481-08EA7D19A180}" presName="spaceRect" presStyleCnt="0"/>
      <dgm:spPr/>
    </dgm:pt>
    <dgm:pt modelId="{73C87D1D-8200-4353-B1F0-27B24C12EB8A}" type="pres">
      <dgm:prSet presAssocID="{5A229CFE-9E61-4224-9481-08EA7D19A180}" presName="parTx" presStyleLbl="revTx" presStyleIdx="6" presStyleCnt="7">
        <dgm:presLayoutVars>
          <dgm:chMax val="0"/>
          <dgm:chPref val="0"/>
        </dgm:presLayoutVars>
      </dgm:prSet>
      <dgm:spPr/>
    </dgm:pt>
  </dgm:ptLst>
  <dgm:cxnLst>
    <dgm:cxn modelId="{04FE5125-F26F-4E23-95BF-7C4D8E472AF1}" type="presOf" srcId="{E7151938-C4A9-40CC-A3F4-CF58983139B1}" destId="{C52CCF16-0A89-4A3D-89CC-09FBF2E54CC3}" srcOrd="0" destOrd="0" presId="urn:microsoft.com/office/officeart/2018/2/layout/IconVerticalSolidList"/>
    <dgm:cxn modelId="{244A4E26-926D-475B-B34B-3BABA43A4300}" type="presOf" srcId="{1A633C4D-A855-4FF6-B850-B177B64AA20C}" destId="{AA03BD1E-348B-4249-BD85-C3AA674E773C}" srcOrd="0" destOrd="0" presId="urn:microsoft.com/office/officeart/2018/2/layout/IconVerticalSolidList"/>
    <dgm:cxn modelId="{05EAC735-D4FE-4256-B774-C570F5F08D0D}" type="presOf" srcId="{2497B55C-E107-47D8-90D1-8B65B8B00C42}" destId="{485DB7AE-417F-4B59-93A0-E307D2990C2C}" srcOrd="0" destOrd="0" presId="urn:microsoft.com/office/officeart/2018/2/layout/IconVerticalSolidList"/>
    <dgm:cxn modelId="{AEC84A3F-8F13-4396-A012-D698C1FF2AEA}" type="presOf" srcId="{9620427F-1264-4885-8FF0-55FCF952BECA}" destId="{37238E06-359E-414C-B73A-32D0A377FED3}" srcOrd="0" destOrd="0" presId="urn:microsoft.com/office/officeart/2018/2/layout/IconVerticalSolidList"/>
    <dgm:cxn modelId="{FEB75944-A458-4A8D-AEF4-47C81AFD7863}" type="presOf" srcId="{5A229CFE-9E61-4224-9481-08EA7D19A180}" destId="{73C87D1D-8200-4353-B1F0-27B24C12EB8A}" srcOrd="0" destOrd="0" presId="urn:microsoft.com/office/officeart/2018/2/layout/IconVerticalSolidList"/>
    <dgm:cxn modelId="{52CD624A-2DFC-416F-A218-8C5B9E97F50B}" srcId="{2B72F7E0-1AC2-43AC-AF2C-2A23BD26FBD2}" destId="{2497B55C-E107-47D8-90D1-8B65B8B00C42}" srcOrd="1" destOrd="0" parTransId="{C0402A6B-4107-41DA-86BF-7C522B798559}" sibTransId="{C2DC8CD4-2533-4A77-A7CC-F8EBF4E9C4D2}"/>
    <dgm:cxn modelId="{29BF9A6A-18EB-4650-802F-9EB88BFD69C9}" type="presOf" srcId="{67FCBFE2-02D3-4B2D-A5F6-39A5E22DBABB}" destId="{62C04B8A-5272-44F0-A51E-1EFACBE777EE}" srcOrd="0" destOrd="0" presId="urn:microsoft.com/office/officeart/2018/2/layout/IconVerticalSolidList"/>
    <dgm:cxn modelId="{6401EB4E-4034-4DB5-80F9-E9075C271D14}" srcId="{2B72F7E0-1AC2-43AC-AF2C-2A23BD26FBD2}" destId="{B9B04F2C-684E-4DAF-9DDD-C1DDD83CC67C}" srcOrd="4" destOrd="0" parTransId="{4D85FC9C-F176-4443-A3C1-9553D20A02A1}" sibTransId="{88ED9F59-E5AB-4332-B832-A1FCA5C97657}"/>
    <dgm:cxn modelId="{2B361054-933E-4732-A2CD-D21436211F48}" srcId="{2B72F7E0-1AC2-43AC-AF2C-2A23BD26FBD2}" destId="{1A633C4D-A855-4FF6-B850-B177B64AA20C}" srcOrd="0" destOrd="0" parTransId="{04682522-EC35-4103-8BC7-0F0FD7AFC331}" sibTransId="{26E0EACA-D44A-462B-AF14-CFCA01654DC2}"/>
    <dgm:cxn modelId="{F657C884-0198-463D-BB11-AC75810A1159}" srcId="{2B72F7E0-1AC2-43AC-AF2C-2A23BD26FBD2}" destId="{E7151938-C4A9-40CC-A3F4-CF58983139B1}" srcOrd="5" destOrd="0" parTransId="{30788B1D-9B07-4EE8-83E4-59D643E220A1}" sibTransId="{9994DE47-29AD-4900-89DE-887E63EBE476}"/>
    <dgm:cxn modelId="{0E5D3B88-7321-473B-97D1-FD16EFFCB11D}" srcId="{2B72F7E0-1AC2-43AC-AF2C-2A23BD26FBD2}" destId="{5A229CFE-9E61-4224-9481-08EA7D19A180}" srcOrd="6" destOrd="0" parTransId="{0975D498-AF07-4371-A30A-11EF9C3F0068}" sibTransId="{046F074C-7A4E-4184-8E75-FABC5FD7739E}"/>
    <dgm:cxn modelId="{8848E29B-BC6E-4A5B-B5EB-62B6EB8E7537}" srcId="{2B72F7E0-1AC2-43AC-AF2C-2A23BD26FBD2}" destId="{9620427F-1264-4885-8FF0-55FCF952BECA}" srcOrd="2" destOrd="0" parTransId="{BEB12519-0337-41BF-AE27-15861A24A67F}" sibTransId="{A9B1E7BC-569B-4FB6-9B45-037507671D68}"/>
    <dgm:cxn modelId="{CB4AC2B0-71C6-4081-B308-B214697B4D7B}" type="presOf" srcId="{B9B04F2C-684E-4DAF-9DDD-C1DDD83CC67C}" destId="{72E51CC6-DD12-4821-ACDE-05F4211A276B}" srcOrd="0" destOrd="0" presId="urn:microsoft.com/office/officeart/2018/2/layout/IconVerticalSolidList"/>
    <dgm:cxn modelId="{EEC8CED0-1FA1-416B-88A6-BB52A899A90E}" type="presOf" srcId="{2B72F7E0-1AC2-43AC-AF2C-2A23BD26FBD2}" destId="{F97EA313-187B-4BDC-9CDA-B055F413167F}" srcOrd="0" destOrd="0" presId="urn:microsoft.com/office/officeart/2018/2/layout/IconVerticalSolidList"/>
    <dgm:cxn modelId="{17491BF2-7182-4A57-8A27-2EF93065A807}" srcId="{2B72F7E0-1AC2-43AC-AF2C-2A23BD26FBD2}" destId="{67FCBFE2-02D3-4B2D-A5F6-39A5E22DBABB}" srcOrd="3" destOrd="0" parTransId="{AFA61BE5-2C0A-44FB-88AB-2542221C026D}" sibTransId="{34AC3BA7-558D-4C84-8D8D-35F1B7993816}"/>
    <dgm:cxn modelId="{354CD9BC-368D-4AE3-8069-228C6C1DF516}" type="presParOf" srcId="{F97EA313-187B-4BDC-9CDA-B055F413167F}" destId="{DE0DF909-75DD-4BC1-8345-28A9C10AB737}" srcOrd="0" destOrd="0" presId="urn:microsoft.com/office/officeart/2018/2/layout/IconVerticalSolidList"/>
    <dgm:cxn modelId="{3C9376CC-6F88-4A5A-A5A5-A38365985DD2}" type="presParOf" srcId="{DE0DF909-75DD-4BC1-8345-28A9C10AB737}" destId="{4241041D-3AE7-4678-889C-8E5FE84B5DF3}" srcOrd="0" destOrd="0" presId="urn:microsoft.com/office/officeart/2018/2/layout/IconVerticalSolidList"/>
    <dgm:cxn modelId="{7A46B450-0CB2-41B8-88C8-4FD8297F9C35}" type="presParOf" srcId="{DE0DF909-75DD-4BC1-8345-28A9C10AB737}" destId="{0DF0D5D9-D8A8-4901-9EFC-ABE68DD85E76}" srcOrd="1" destOrd="0" presId="urn:microsoft.com/office/officeart/2018/2/layout/IconVerticalSolidList"/>
    <dgm:cxn modelId="{4FA5D1D3-1D04-4F8F-B2CB-8B53485579B4}" type="presParOf" srcId="{DE0DF909-75DD-4BC1-8345-28A9C10AB737}" destId="{DE8A3DD5-52A4-4595-A72D-B80E48CE9671}" srcOrd="2" destOrd="0" presId="urn:microsoft.com/office/officeart/2018/2/layout/IconVerticalSolidList"/>
    <dgm:cxn modelId="{7A4DEDF4-FE53-447B-ADF0-D0612A2E95CC}" type="presParOf" srcId="{DE0DF909-75DD-4BC1-8345-28A9C10AB737}" destId="{AA03BD1E-348B-4249-BD85-C3AA674E773C}" srcOrd="3" destOrd="0" presId="urn:microsoft.com/office/officeart/2018/2/layout/IconVerticalSolidList"/>
    <dgm:cxn modelId="{313922AC-188B-488B-9785-F7080A1028F1}" type="presParOf" srcId="{F97EA313-187B-4BDC-9CDA-B055F413167F}" destId="{A6878316-F4DD-4A70-AAD2-00071BD08EC3}" srcOrd="1" destOrd="0" presId="urn:microsoft.com/office/officeart/2018/2/layout/IconVerticalSolidList"/>
    <dgm:cxn modelId="{6567875F-C8B7-4504-B322-E15743945B5F}" type="presParOf" srcId="{F97EA313-187B-4BDC-9CDA-B055F413167F}" destId="{D8DA6099-5FA8-4134-A2CB-7AAE7A96A82C}" srcOrd="2" destOrd="0" presId="urn:microsoft.com/office/officeart/2018/2/layout/IconVerticalSolidList"/>
    <dgm:cxn modelId="{12363C63-2157-4433-9F59-AC133C5B431F}" type="presParOf" srcId="{D8DA6099-5FA8-4134-A2CB-7AAE7A96A82C}" destId="{EA34F264-D4C8-49AC-A831-45E7B076CA3C}" srcOrd="0" destOrd="0" presId="urn:microsoft.com/office/officeart/2018/2/layout/IconVerticalSolidList"/>
    <dgm:cxn modelId="{17866D5D-1C98-4101-B34A-2982065D9C37}" type="presParOf" srcId="{D8DA6099-5FA8-4134-A2CB-7AAE7A96A82C}" destId="{22A5864D-DF4A-4A70-9026-B03C59FD4F8E}" srcOrd="1" destOrd="0" presId="urn:microsoft.com/office/officeart/2018/2/layout/IconVerticalSolidList"/>
    <dgm:cxn modelId="{98059A3C-C026-4602-94ED-E04EE2EDD5D3}" type="presParOf" srcId="{D8DA6099-5FA8-4134-A2CB-7AAE7A96A82C}" destId="{63D8045D-A22C-45CA-8722-6A2CE525E67C}" srcOrd="2" destOrd="0" presId="urn:microsoft.com/office/officeart/2018/2/layout/IconVerticalSolidList"/>
    <dgm:cxn modelId="{42D6AE7D-A12F-4200-901A-623E6B891F72}" type="presParOf" srcId="{D8DA6099-5FA8-4134-A2CB-7AAE7A96A82C}" destId="{485DB7AE-417F-4B59-93A0-E307D2990C2C}" srcOrd="3" destOrd="0" presId="urn:microsoft.com/office/officeart/2018/2/layout/IconVerticalSolidList"/>
    <dgm:cxn modelId="{F8620A56-9829-4E9C-A36F-22A6646B2178}" type="presParOf" srcId="{F97EA313-187B-4BDC-9CDA-B055F413167F}" destId="{14CFB5CA-3F7E-4068-839F-D0C970FAFD33}" srcOrd="3" destOrd="0" presId="urn:microsoft.com/office/officeart/2018/2/layout/IconVerticalSolidList"/>
    <dgm:cxn modelId="{E2A46934-568E-4411-B3CC-53870A7E0447}" type="presParOf" srcId="{F97EA313-187B-4BDC-9CDA-B055F413167F}" destId="{34A9C8F1-0B4B-467D-9D84-64B66AF48C0E}" srcOrd="4" destOrd="0" presId="urn:microsoft.com/office/officeart/2018/2/layout/IconVerticalSolidList"/>
    <dgm:cxn modelId="{5474A4BE-B137-4A2A-8901-0C9FF6E17EE2}" type="presParOf" srcId="{34A9C8F1-0B4B-467D-9D84-64B66AF48C0E}" destId="{B2A82045-FB91-4128-8242-BFA4E75C1A61}" srcOrd="0" destOrd="0" presId="urn:microsoft.com/office/officeart/2018/2/layout/IconVerticalSolidList"/>
    <dgm:cxn modelId="{77A8444F-6020-467C-A797-462ED2997D41}" type="presParOf" srcId="{34A9C8F1-0B4B-467D-9D84-64B66AF48C0E}" destId="{3E0D3E47-2A62-4E6D-B105-F8B656072F66}" srcOrd="1" destOrd="0" presId="urn:microsoft.com/office/officeart/2018/2/layout/IconVerticalSolidList"/>
    <dgm:cxn modelId="{72AA668E-1B20-4883-A3F6-364A0EEB6E47}" type="presParOf" srcId="{34A9C8F1-0B4B-467D-9D84-64B66AF48C0E}" destId="{B12317C9-76C5-4A3D-B5BE-C46E3423282C}" srcOrd="2" destOrd="0" presId="urn:microsoft.com/office/officeart/2018/2/layout/IconVerticalSolidList"/>
    <dgm:cxn modelId="{19EC5A68-5655-4A30-9A0E-231598234F36}" type="presParOf" srcId="{34A9C8F1-0B4B-467D-9D84-64B66AF48C0E}" destId="{37238E06-359E-414C-B73A-32D0A377FED3}" srcOrd="3" destOrd="0" presId="urn:microsoft.com/office/officeart/2018/2/layout/IconVerticalSolidList"/>
    <dgm:cxn modelId="{9D096B17-E13E-4CA7-97E5-D6F65D0778EF}" type="presParOf" srcId="{F97EA313-187B-4BDC-9CDA-B055F413167F}" destId="{3019C668-E7F4-4B0A-BEB9-7983E1EDD117}" srcOrd="5" destOrd="0" presId="urn:microsoft.com/office/officeart/2018/2/layout/IconVerticalSolidList"/>
    <dgm:cxn modelId="{CE7AB5A4-9095-483F-BC30-A7AFA9823F18}" type="presParOf" srcId="{F97EA313-187B-4BDC-9CDA-B055F413167F}" destId="{E9F3B223-8222-489A-8E06-254D0B468384}" srcOrd="6" destOrd="0" presId="urn:microsoft.com/office/officeart/2018/2/layout/IconVerticalSolidList"/>
    <dgm:cxn modelId="{2A424D8D-5C13-4A2A-B841-E7F6DF92A710}" type="presParOf" srcId="{E9F3B223-8222-489A-8E06-254D0B468384}" destId="{C735C783-1F3D-43AC-8273-77FA597D5C8A}" srcOrd="0" destOrd="0" presId="urn:microsoft.com/office/officeart/2018/2/layout/IconVerticalSolidList"/>
    <dgm:cxn modelId="{8DC8E39C-4C1D-4BE3-9A07-10B2D1703A96}" type="presParOf" srcId="{E9F3B223-8222-489A-8E06-254D0B468384}" destId="{7ECAF378-C080-4BDE-AEC0-A3965355179A}" srcOrd="1" destOrd="0" presId="urn:microsoft.com/office/officeart/2018/2/layout/IconVerticalSolidList"/>
    <dgm:cxn modelId="{14FAA4B2-6756-4E8E-859A-10CFE3FD4A1F}" type="presParOf" srcId="{E9F3B223-8222-489A-8E06-254D0B468384}" destId="{4525BF91-58EE-4D69-A561-A11E2ECB1E7D}" srcOrd="2" destOrd="0" presId="urn:microsoft.com/office/officeart/2018/2/layout/IconVerticalSolidList"/>
    <dgm:cxn modelId="{D3244CD6-8BCC-4D6D-A613-4BE3BE774AAF}" type="presParOf" srcId="{E9F3B223-8222-489A-8E06-254D0B468384}" destId="{62C04B8A-5272-44F0-A51E-1EFACBE777EE}" srcOrd="3" destOrd="0" presId="urn:microsoft.com/office/officeart/2018/2/layout/IconVerticalSolidList"/>
    <dgm:cxn modelId="{1ECB4941-C8ED-4DB3-A608-7F177C369E07}" type="presParOf" srcId="{F97EA313-187B-4BDC-9CDA-B055F413167F}" destId="{DBFE3D9A-1E28-4249-B505-F8C95723B89C}" srcOrd="7" destOrd="0" presId="urn:microsoft.com/office/officeart/2018/2/layout/IconVerticalSolidList"/>
    <dgm:cxn modelId="{396C63EA-98D5-4956-9521-43F1E99F8492}" type="presParOf" srcId="{F97EA313-187B-4BDC-9CDA-B055F413167F}" destId="{4697BF9A-598D-4187-8868-CAC348720A8C}" srcOrd="8" destOrd="0" presId="urn:microsoft.com/office/officeart/2018/2/layout/IconVerticalSolidList"/>
    <dgm:cxn modelId="{892882E2-2116-44C1-BD3B-AA9A116EB0C3}" type="presParOf" srcId="{4697BF9A-598D-4187-8868-CAC348720A8C}" destId="{C59E37FD-8B9C-48E4-A352-6F86708AF265}" srcOrd="0" destOrd="0" presId="urn:microsoft.com/office/officeart/2018/2/layout/IconVerticalSolidList"/>
    <dgm:cxn modelId="{50FC8C46-E071-419E-AB11-BC8CFA84F571}" type="presParOf" srcId="{4697BF9A-598D-4187-8868-CAC348720A8C}" destId="{42DB5E15-EE2C-46EC-ADA6-19A96D3D42B6}" srcOrd="1" destOrd="0" presId="urn:microsoft.com/office/officeart/2018/2/layout/IconVerticalSolidList"/>
    <dgm:cxn modelId="{B03189CE-8D63-43FA-8089-61F1D5237EF9}" type="presParOf" srcId="{4697BF9A-598D-4187-8868-CAC348720A8C}" destId="{57DFB850-13B1-4D5C-B884-98784A77B234}" srcOrd="2" destOrd="0" presId="urn:microsoft.com/office/officeart/2018/2/layout/IconVerticalSolidList"/>
    <dgm:cxn modelId="{FB7B4A7E-A94C-4D11-9891-C3FF7A9F76D4}" type="presParOf" srcId="{4697BF9A-598D-4187-8868-CAC348720A8C}" destId="{72E51CC6-DD12-4821-ACDE-05F4211A276B}" srcOrd="3" destOrd="0" presId="urn:microsoft.com/office/officeart/2018/2/layout/IconVerticalSolidList"/>
    <dgm:cxn modelId="{44CA8D84-0B7D-4C79-A507-4466C950885F}" type="presParOf" srcId="{F97EA313-187B-4BDC-9CDA-B055F413167F}" destId="{B30C1A27-DEBA-4026-88A4-77EF1EBB9E5C}" srcOrd="9" destOrd="0" presId="urn:microsoft.com/office/officeart/2018/2/layout/IconVerticalSolidList"/>
    <dgm:cxn modelId="{0833747A-60EA-4A68-ADD6-0B8FF6214139}" type="presParOf" srcId="{F97EA313-187B-4BDC-9CDA-B055F413167F}" destId="{F45067F1-4F70-4827-86CE-EFB2393AB018}" srcOrd="10" destOrd="0" presId="urn:microsoft.com/office/officeart/2018/2/layout/IconVerticalSolidList"/>
    <dgm:cxn modelId="{F0E0BF78-3ED3-4503-A074-ED1A3A90B65F}" type="presParOf" srcId="{F45067F1-4F70-4827-86CE-EFB2393AB018}" destId="{4C555D00-50F3-4D74-BC02-67724F0F115B}" srcOrd="0" destOrd="0" presId="urn:microsoft.com/office/officeart/2018/2/layout/IconVerticalSolidList"/>
    <dgm:cxn modelId="{28B758F9-2AF7-41B5-B5BE-9BA8326E5B56}" type="presParOf" srcId="{F45067F1-4F70-4827-86CE-EFB2393AB018}" destId="{476654FB-2E6C-4E3C-A96F-F611B7CCBA1A}" srcOrd="1" destOrd="0" presId="urn:microsoft.com/office/officeart/2018/2/layout/IconVerticalSolidList"/>
    <dgm:cxn modelId="{1DD6533F-6CE4-4BE5-91B2-23359DA62F0E}" type="presParOf" srcId="{F45067F1-4F70-4827-86CE-EFB2393AB018}" destId="{5CC6D335-B997-4E73-A3DD-632AABDFB439}" srcOrd="2" destOrd="0" presId="urn:microsoft.com/office/officeart/2018/2/layout/IconVerticalSolidList"/>
    <dgm:cxn modelId="{7A64B7E8-4082-4F2A-B579-FCBB915FC1F4}" type="presParOf" srcId="{F45067F1-4F70-4827-86CE-EFB2393AB018}" destId="{C52CCF16-0A89-4A3D-89CC-09FBF2E54CC3}" srcOrd="3" destOrd="0" presId="urn:microsoft.com/office/officeart/2018/2/layout/IconVerticalSolidList"/>
    <dgm:cxn modelId="{602D1C4C-9CBD-49D4-93E5-C693EC51FA52}" type="presParOf" srcId="{F97EA313-187B-4BDC-9CDA-B055F413167F}" destId="{1F150E7F-AF63-4D40-B352-19EB150184D9}" srcOrd="11" destOrd="0" presId="urn:microsoft.com/office/officeart/2018/2/layout/IconVerticalSolidList"/>
    <dgm:cxn modelId="{64FD540B-09DE-45A0-8C5C-D87BE3DAF574}" type="presParOf" srcId="{F97EA313-187B-4BDC-9CDA-B055F413167F}" destId="{15CA2AFF-F451-40BD-9649-60872FB3A078}" srcOrd="12" destOrd="0" presId="urn:microsoft.com/office/officeart/2018/2/layout/IconVerticalSolidList"/>
    <dgm:cxn modelId="{3B31097A-0DFD-4717-B516-E954C96F4D5B}" type="presParOf" srcId="{15CA2AFF-F451-40BD-9649-60872FB3A078}" destId="{C4DA742C-FA51-442E-BB2B-EBFCF033F4B2}" srcOrd="0" destOrd="0" presId="urn:microsoft.com/office/officeart/2018/2/layout/IconVerticalSolidList"/>
    <dgm:cxn modelId="{9BB95918-6445-40ED-AC1F-6705AD0C183F}" type="presParOf" srcId="{15CA2AFF-F451-40BD-9649-60872FB3A078}" destId="{61025A5C-857A-41D1-96C3-55254FE8500A}" srcOrd="1" destOrd="0" presId="urn:microsoft.com/office/officeart/2018/2/layout/IconVerticalSolidList"/>
    <dgm:cxn modelId="{E74B9FC3-0A14-423F-995C-C716EC2A4E20}" type="presParOf" srcId="{15CA2AFF-F451-40BD-9649-60872FB3A078}" destId="{F5228040-8DE2-479C-B108-864FC97745F8}" srcOrd="2" destOrd="0" presId="urn:microsoft.com/office/officeart/2018/2/layout/IconVerticalSolidList"/>
    <dgm:cxn modelId="{D2C8ECB7-6071-4AB1-A309-662DF3C0471A}" type="presParOf" srcId="{15CA2AFF-F451-40BD-9649-60872FB3A078}" destId="{73C87D1D-8200-4353-B1F0-27B24C12EB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1041D-3AE7-4678-889C-8E5FE84B5DF3}">
      <dsp:nvSpPr>
        <dsp:cNvPr id="0" name=""/>
        <dsp:cNvSpPr/>
      </dsp:nvSpPr>
      <dsp:spPr>
        <a:xfrm>
          <a:off x="0" y="371"/>
          <a:ext cx="10515600" cy="511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0D5D9-D8A8-4901-9EFC-ABE68DD85E76}">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3BD1E-348B-4249-BD85-C3AA674E773C}">
      <dsp:nvSpPr>
        <dsp:cNvPr id="0" name=""/>
        <dsp:cNvSpPr/>
      </dsp:nvSpPr>
      <dsp:spPr>
        <a:xfrm>
          <a:off x="591168" y="37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dirty="0"/>
            <a:t>City leadership interviews</a:t>
          </a:r>
        </a:p>
      </dsp:txBody>
      <dsp:txXfrm>
        <a:off x="591168" y="371"/>
        <a:ext cx="9924431" cy="511834"/>
      </dsp:txXfrm>
    </dsp:sp>
    <dsp:sp modelId="{EA34F264-D4C8-49AC-A831-45E7B076CA3C}">
      <dsp:nvSpPr>
        <dsp:cNvPr id="0" name=""/>
        <dsp:cNvSpPr/>
      </dsp:nvSpPr>
      <dsp:spPr>
        <a:xfrm>
          <a:off x="0" y="640165"/>
          <a:ext cx="10515600" cy="511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5864D-DF4A-4A70-9026-B03C59FD4F8E}">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DB7AE-417F-4B59-93A0-E307D2990C2C}">
      <dsp:nvSpPr>
        <dsp:cNvPr id="0" name=""/>
        <dsp:cNvSpPr/>
      </dsp:nvSpPr>
      <dsp:spPr>
        <a:xfrm>
          <a:off x="591168" y="640165"/>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Community Questionnaire</a:t>
          </a:r>
        </a:p>
      </dsp:txBody>
      <dsp:txXfrm>
        <a:off x="591168" y="640165"/>
        <a:ext cx="9924431" cy="511834"/>
      </dsp:txXfrm>
    </dsp:sp>
    <dsp:sp modelId="{B2A82045-FB91-4128-8242-BFA4E75C1A61}">
      <dsp:nvSpPr>
        <dsp:cNvPr id="0" name=""/>
        <dsp:cNvSpPr/>
      </dsp:nvSpPr>
      <dsp:spPr>
        <a:xfrm>
          <a:off x="0" y="1279958"/>
          <a:ext cx="10515600" cy="511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D3E47-2A62-4E6D-B105-F8B656072F66}">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38E06-359E-414C-B73A-32D0A377FED3}">
      <dsp:nvSpPr>
        <dsp:cNvPr id="0" name=""/>
        <dsp:cNvSpPr/>
      </dsp:nvSpPr>
      <dsp:spPr>
        <a:xfrm>
          <a:off x="591168" y="127995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Public meetings and hearings</a:t>
          </a:r>
        </a:p>
      </dsp:txBody>
      <dsp:txXfrm>
        <a:off x="591168" y="1279958"/>
        <a:ext cx="9924431" cy="511834"/>
      </dsp:txXfrm>
    </dsp:sp>
    <dsp:sp modelId="{C735C783-1F3D-43AC-8273-77FA597D5C8A}">
      <dsp:nvSpPr>
        <dsp:cNvPr id="0" name=""/>
        <dsp:cNvSpPr/>
      </dsp:nvSpPr>
      <dsp:spPr>
        <a:xfrm>
          <a:off x="0" y="1919751"/>
          <a:ext cx="10515600" cy="511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AF378-C080-4BDE-AEC0-A3965355179A}">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04B8A-5272-44F0-A51E-1EFACBE777EE}">
      <dsp:nvSpPr>
        <dsp:cNvPr id="0" name=""/>
        <dsp:cNvSpPr/>
      </dsp:nvSpPr>
      <dsp:spPr>
        <a:xfrm>
          <a:off x="591168" y="191975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Community Workshops</a:t>
          </a:r>
        </a:p>
      </dsp:txBody>
      <dsp:txXfrm>
        <a:off x="591168" y="1919751"/>
        <a:ext cx="9924431" cy="511834"/>
      </dsp:txXfrm>
    </dsp:sp>
    <dsp:sp modelId="{C59E37FD-8B9C-48E4-A352-6F86708AF265}">
      <dsp:nvSpPr>
        <dsp:cNvPr id="0" name=""/>
        <dsp:cNvSpPr/>
      </dsp:nvSpPr>
      <dsp:spPr>
        <a:xfrm>
          <a:off x="0" y="2559544"/>
          <a:ext cx="10515600" cy="511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B5E15-EE2C-46EC-ADA6-19A96D3D42B6}">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51CC6-DD12-4821-ACDE-05F4211A276B}">
      <dsp:nvSpPr>
        <dsp:cNvPr id="0" name=""/>
        <dsp:cNvSpPr/>
      </dsp:nvSpPr>
      <dsp:spPr>
        <a:xfrm>
          <a:off x="591168" y="2559544"/>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Pop-up Events</a:t>
          </a:r>
        </a:p>
      </dsp:txBody>
      <dsp:txXfrm>
        <a:off x="591168" y="2559544"/>
        <a:ext cx="9924431" cy="511834"/>
      </dsp:txXfrm>
    </dsp:sp>
    <dsp:sp modelId="{4C555D00-50F3-4D74-BC02-67724F0F115B}">
      <dsp:nvSpPr>
        <dsp:cNvPr id="0" name=""/>
        <dsp:cNvSpPr/>
      </dsp:nvSpPr>
      <dsp:spPr>
        <a:xfrm>
          <a:off x="0" y="3199338"/>
          <a:ext cx="10515600" cy="511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654FB-2E6C-4E3C-A96F-F611B7CCBA1A}">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CCF16-0A89-4A3D-89CC-09FBF2E54CC3}">
      <dsp:nvSpPr>
        <dsp:cNvPr id="0" name=""/>
        <dsp:cNvSpPr/>
      </dsp:nvSpPr>
      <dsp:spPr>
        <a:xfrm>
          <a:off x="591168" y="319933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Online Resources</a:t>
          </a:r>
        </a:p>
      </dsp:txBody>
      <dsp:txXfrm>
        <a:off x="591168" y="3199338"/>
        <a:ext cx="9924431" cy="511834"/>
      </dsp:txXfrm>
    </dsp:sp>
    <dsp:sp modelId="{C4DA742C-FA51-442E-BB2B-EBFCF033F4B2}">
      <dsp:nvSpPr>
        <dsp:cNvPr id="0" name=""/>
        <dsp:cNvSpPr/>
      </dsp:nvSpPr>
      <dsp:spPr>
        <a:xfrm>
          <a:off x="0" y="3839131"/>
          <a:ext cx="10515600" cy="511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25A5C-857A-41D1-96C3-55254FE8500A}">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87D1D-8200-4353-B1F0-27B24C12EB8A}">
      <dsp:nvSpPr>
        <dsp:cNvPr id="0" name=""/>
        <dsp:cNvSpPr/>
      </dsp:nvSpPr>
      <dsp:spPr>
        <a:xfrm>
          <a:off x="591168" y="383913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Engagement Metrics and Dashboards</a:t>
          </a:r>
        </a:p>
      </dsp:txBody>
      <dsp:txXfrm>
        <a:off x="591168" y="3839131"/>
        <a:ext cx="9924431" cy="5118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7E6E0-EB93-4C66-9461-24DAAA564206}"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DA0B0-945D-441D-940B-ABD76E75ACA0}" type="slidenum">
              <a:rPr lang="en-US" smtClean="0"/>
              <a:t>‹#›</a:t>
            </a:fld>
            <a:endParaRPr lang="en-US"/>
          </a:p>
        </p:txBody>
      </p:sp>
    </p:spTree>
    <p:extLst>
      <p:ext uri="{BB962C8B-B14F-4D97-AF65-F5344CB8AC3E}">
        <p14:creationId xmlns:p14="http://schemas.microsoft.com/office/powerpoint/2010/main" val="408163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DA0B0-945D-441D-940B-ABD76E75ACA0}" type="slidenum">
              <a:rPr lang="en-US" smtClean="0"/>
              <a:t>1</a:t>
            </a:fld>
            <a:endParaRPr lang="en-US"/>
          </a:p>
        </p:txBody>
      </p:sp>
    </p:spTree>
    <p:extLst>
      <p:ext uri="{BB962C8B-B14F-4D97-AF65-F5344CB8AC3E}">
        <p14:creationId xmlns:p14="http://schemas.microsoft.com/office/powerpoint/2010/main" val="37196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Conditions- Baseline of El Segundo to include a summary of identified challenges and opportunities to be addressed by the LUE update</a:t>
            </a:r>
            <a:br>
              <a:rPr lang="en-US" dirty="0"/>
            </a:br>
            <a:r>
              <a:rPr lang="en-US" dirty="0"/>
              <a:t>Formulated Alternatives- Explore and conceptualize draft land use concepts after listening and learning from the community</a:t>
            </a:r>
            <a:br>
              <a:rPr lang="en-US" dirty="0"/>
            </a:br>
            <a:r>
              <a:rPr lang="en-US" dirty="0"/>
              <a:t>Draft Land Use Element- This version of the plan will include all images, figures, and diagrams necessary to fully articulate the land use and policy concepts included in the Element.</a:t>
            </a:r>
          </a:p>
          <a:p>
            <a:endParaRPr lang="en-US" dirty="0"/>
          </a:p>
        </p:txBody>
      </p:sp>
      <p:sp>
        <p:nvSpPr>
          <p:cNvPr id="4" name="Slide Number Placeholder 3"/>
          <p:cNvSpPr>
            <a:spLocks noGrp="1"/>
          </p:cNvSpPr>
          <p:nvPr>
            <p:ph type="sldNum" sz="quarter" idx="5"/>
          </p:nvPr>
        </p:nvSpPr>
        <p:spPr/>
        <p:txBody>
          <a:bodyPr/>
          <a:lstStyle/>
          <a:p>
            <a:fld id="{349DA0B0-945D-441D-940B-ABD76E75ACA0}" type="slidenum">
              <a:rPr lang="en-US" smtClean="0"/>
              <a:t>8</a:t>
            </a:fld>
            <a:endParaRPr lang="en-US"/>
          </a:p>
        </p:txBody>
      </p:sp>
    </p:spTree>
    <p:extLst>
      <p:ext uri="{BB962C8B-B14F-4D97-AF65-F5344CB8AC3E}">
        <p14:creationId xmlns:p14="http://schemas.microsoft.com/office/powerpoint/2010/main" val="6747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p:cNvSpPr>
            <a:spLocks noGrp="1"/>
          </p:cNvSpPr>
          <p:nvPr>
            <p:ph type="dt" sz="half" idx="10"/>
          </p:nvPr>
        </p:nvSpPr>
        <p:spPr/>
        <p:txBody>
          <a:bodyPr/>
          <a:lstStyle/>
          <a:p>
            <a:fld id="{0B710E06-37B8-486A-A062-D0BD8EDE3ED5}" type="datetime1">
              <a:rPr lang="en-US" smtClean="0"/>
              <a:t>7/2/2025</a:t>
            </a:fld>
            <a:endParaRPr lang="en-US"/>
          </a:p>
        </p:txBody>
      </p:sp>
      <p:sp>
        <p:nvSpPr>
          <p:cNvPr id="11" name="Footer Placeholder 10"/>
          <p:cNvSpPr>
            <a:spLocks noGrp="1"/>
          </p:cNvSpPr>
          <p:nvPr>
            <p:ph type="ftr" sz="quarter" idx="11"/>
          </p:nvPr>
        </p:nvSpPr>
        <p:spPr/>
        <p:txBody>
          <a:bodyPr/>
          <a:lstStyle/>
          <a:p>
            <a:r>
              <a:rPr lang="en-US"/>
              <a:t>City of El Segundo | 350 Main St. El Segundo, CA 90245</a:t>
            </a:r>
          </a:p>
        </p:txBody>
      </p:sp>
      <p:sp>
        <p:nvSpPr>
          <p:cNvPr id="12" name="Slide Number Placeholder 11"/>
          <p:cNvSpPr>
            <a:spLocks noGrp="1"/>
          </p:cNvSpPr>
          <p:nvPr>
            <p:ph type="sldNum" sz="quarter" idx="12"/>
          </p:nvPr>
        </p:nvSpPr>
        <p:spPr/>
        <p:txBody>
          <a:bodyPr/>
          <a:lstStyle/>
          <a:p>
            <a:fld id="{42EC80E1-E6CF-41B1-A27E-1B1B6C718300}" type="slidenum">
              <a:rPr lang="en-US" smtClean="0"/>
              <a:pPr/>
              <a:t>‹#›</a:t>
            </a:fld>
            <a:endParaRPr lang="en-US" dirty="0"/>
          </a:p>
        </p:txBody>
      </p:sp>
    </p:spTree>
    <p:extLst>
      <p:ext uri="{BB962C8B-B14F-4D97-AF65-F5344CB8AC3E}">
        <p14:creationId xmlns:p14="http://schemas.microsoft.com/office/powerpoint/2010/main" val="181812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52955-05EB-4D7B-A123-276E31BF8B5B}" type="datetime1">
              <a:rPr lang="en-US" smtClean="0"/>
              <a:t>7/2/2025</a:t>
            </a:fld>
            <a:endParaRPr lang="en-US"/>
          </a:p>
        </p:txBody>
      </p:sp>
      <p:sp>
        <p:nvSpPr>
          <p:cNvPr id="5" name="Footer Placeholder 4"/>
          <p:cNvSpPr>
            <a:spLocks noGrp="1"/>
          </p:cNvSpPr>
          <p:nvPr>
            <p:ph type="ftr" sz="quarter" idx="11"/>
          </p:nvPr>
        </p:nvSpPr>
        <p:spPr/>
        <p:txBody>
          <a:bodyPr/>
          <a:lstStyle/>
          <a:p>
            <a:r>
              <a:rPr lang="en-US"/>
              <a:t>City of El Segundo | 350 Main St. El Segundo, CA 90245</a:t>
            </a:r>
          </a:p>
        </p:txBody>
      </p:sp>
      <p:sp>
        <p:nvSpPr>
          <p:cNvPr id="6" name="Slide Number Placeholder 5"/>
          <p:cNvSpPr>
            <a:spLocks noGrp="1"/>
          </p:cNvSpPr>
          <p:nvPr>
            <p:ph type="sldNum" sz="quarter" idx="12"/>
          </p:nvPr>
        </p:nvSpPr>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414150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1AA8A-893D-4F13-9DB6-E70AEE6995A3}" type="datetime1">
              <a:rPr lang="en-US" smtClean="0"/>
              <a:t>7/2/2025</a:t>
            </a:fld>
            <a:endParaRPr lang="en-US"/>
          </a:p>
        </p:txBody>
      </p:sp>
      <p:sp>
        <p:nvSpPr>
          <p:cNvPr id="5" name="Footer Placeholder 4"/>
          <p:cNvSpPr>
            <a:spLocks noGrp="1"/>
          </p:cNvSpPr>
          <p:nvPr>
            <p:ph type="ftr" sz="quarter" idx="11"/>
          </p:nvPr>
        </p:nvSpPr>
        <p:spPr/>
        <p:txBody>
          <a:bodyPr/>
          <a:lstStyle/>
          <a:p>
            <a:r>
              <a:rPr lang="en-US"/>
              <a:t>City of El Segundo | 350 Main St. El Segundo, CA 90245</a:t>
            </a:r>
          </a:p>
        </p:txBody>
      </p:sp>
      <p:sp>
        <p:nvSpPr>
          <p:cNvPr id="6" name="Slide Number Placeholder 5"/>
          <p:cNvSpPr>
            <a:spLocks noGrp="1"/>
          </p:cNvSpPr>
          <p:nvPr>
            <p:ph type="sldNum" sz="quarter" idx="12"/>
          </p:nvPr>
        </p:nvSpPr>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88638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660107-41B1-4349-B8DD-C25FF14561A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105788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60107-41B1-4349-B8DD-C25FF14561A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211826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60107-41B1-4349-B8DD-C25FF14561A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175588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660107-41B1-4349-B8DD-C25FF14561A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166925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660107-41B1-4349-B8DD-C25FF14561A3}"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56437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660107-41B1-4349-B8DD-C25FF14561A3}"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404209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60107-41B1-4349-B8DD-C25FF14561A3}"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1312115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660107-41B1-4349-B8DD-C25FF14561A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49666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D2C25893-C6B2-4F31-9BCC-1E8BCA2C8DF0}" type="datetime1">
              <a:rPr lang="en-US" smtClean="0"/>
              <a:t>7/2/2025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City of El Segundo | 350 Main St. El Segundo, CA 90245</a:t>
            </a:r>
          </a:p>
        </p:txBody>
      </p:sp>
      <p:sp>
        <p:nvSpPr>
          <p:cNvPr id="6" name="Slide Number Placeholder 5"/>
          <p:cNvSpPr>
            <a:spLocks noGrp="1"/>
          </p:cNvSpPr>
          <p:nvPr>
            <p:ph type="sldNum" sz="quarter" idx="12"/>
          </p:nvPr>
        </p:nvSpPr>
        <p:spPr>
          <a:xfrm>
            <a:off x="10564282" y="6356349"/>
            <a:ext cx="418707" cy="365125"/>
          </a:xfrm>
        </p:spPr>
        <p:txBody>
          <a:bodyPr/>
          <a:lstStyle/>
          <a:p>
            <a:fld id="{42EC80E1-E6CF-41B1-A27E-1B1B6C718300}"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11117505" y="6081619"/>
            <a:ext cx="929790" cy="639856"/>
          </a:xfrm>
          <a:prstGeom prst="rect">
            <a:avLst/>
          </a:prstGeom>
        </p:spPr>
      </p:pic>
    </p:spTree>
    <p:extLst>
      <p:ext uri="{BB962C8B-B14F-4D97-AF65-F5344CB8AC3E}">
        <p14:creationId xmlns:p14="http://schemas.microsoft.com/office/powerpoint/2010/main" val="3090776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660107-41B1-4349-B8DD-C25FF14561A3}"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481217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60107-41B1-4349-B8DD-C25FF14561A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216886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660107-41B1-4349-B8DD-C25FF14561A3}"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AADD6-A28B-4508-9FFE-A97C273B280C}" type="slidenum">
              <a:rPr lang="en-US" smtClean="0"/>
              <a:t>‹#›</a:t>
            </a:fld>
            <a:endParaRPr lang="en-US"/>
          </a:p>
        </p:txBody>
      </p:sp>
    </p:spTree>
    <p:extLst>
      <p:ext uri="{BB962C8B-B14F-4D97-AF65-F5344CB8AC3E}">
        <p14:creationId xmlns:p14="http://schemas.microsoft.com/office/powerpoint/2010/main" val="108409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8906B-A464-48F9-84F7-9190D52E693A}" type="datetime1">
              <a:rPr lang="en-US" smtClean="0"/>
              <a:t>7/2/2025</a:t>
            </a:fld>
            <a:endParaRPr lang="en-US"/>
          </a:p>
        </p:txBody>
      </p:sp>
      <p:sp>
        <p:nvSpPr>
          <p:cNvPr id="5" name="Footer Placeholder 4"/>
          <p:cNvSpPr>
            <a:spLocks noGrp="1"/>
          </p:cNvSpPr>
          <p:nvPr>
            <p:ph type="ftr" sz="quarter" idx="11"/>
          </p:nvPr>
        </p:nvSpPr>
        <p:spPr/>
        <p:txBody>
          <a:bodyPr/>
          <a:lstStyle/>
          <a:p>
            <a:r>
              <a:rPr lang="en-US"/>
              <a:t>City of El Segundo | 350 Main St. El Segundo, CA 90245</a:t>
            </a:r>
          </a:p>
        </p:txBody>
      </p:sp>
      <p:sp>
        <p:nvSpPr>
          <p:cNvPr id="6" name="Slide Number Placeholder 5"/>
          <p:cNvSpPr>
            <a:spLocks noGrp="1"/>
          </p:cNvSpPr>
          <p:nvPr>
            <p:ph type="sldNum" sz="quarter" idx="12"/>
          </p:nvPr>
        </p:nvSpPr>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409309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7B0FF67-4D04-4ECB-8C59-60A070140129}" type="datetime1">
              <a:rPr lang="en-US" smtClean="0"/>
              <a:t>7/2/2025</a:t>
            </a:fld>
            <a:endParaRPr lang="en-US"/>
          </a:p>
        </p:txBody>
      </p:sp>
      <p:sp>
        <p:nvSpPr>
          <p:cNvPr id="6" name="Footer Placeholder 5"/>
          <p:cNvSpPr>
            <a:spLocks noGrp="1"/>
          </p:cNvSpPr>
          <p:nvPr>
            <p:ph type="ftr" sz="quarter" idx="11"/>
          </p:nvPr>
        </p:nvSpPr>
        <p:spPr>
          <a:xfrm>
            <a:off x="4295480" y="6356350"/>
            <a:ext cx="4114800" cy="365125"/>
          </a:xfrm>
        </p:spPr>
        <p:txBody>
          <a:bodyPr/>
          <a:lstStyle>
            <a:lvl1pPr>
              <a:defRPr>
                <a:solidFill>
                  <a:schemeClr val="bg1"/>
                </a:solidFill>
              </a:defRPr>
            </a:lvl1pPr>
          </a:lstStyle>
          <a:p>
            <a:r>
              <a:rPr lang="en-US"/>
              <a:t>City of El Segundo | 350 Main St. El Segundo, CA 90245</a:t>
            </a:r>
            <a:endParaRPr lang="en-US" dirty="0"/>
          </a:p>
        </p:txBody>
      </p:sp>
      <p:sp>
        <p:nvSpPr>
          <p:cNvPr id="7" name="Slide Number Placeholder 6"/>
          <p:cNvSpPr>
            <a:spLocks noGrp="1"/>
          </p:cNvSpPr>
          <p:nvPr>
            <p:ph type="sldNum" sz="quarter" idx="12"/>
          </p:nvPr>
        </p:nvSpPr>
        <p:spPr>
          <a:xfrm>
            <a:off x="9147928" y="6356350"/>
            <a:ext cx="2743200" cy="365125"/>
          </a:xfrm>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276617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0DD7F5-C115-441D-BEA6-4C39360CBF1D}" type="datetime1">
              <a:rPr lang="en-US" smtClean="0"/>
              <a:t>7/2/2025</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t>City of El Segundo | 350 Main St. El Segundo, CA 90245</a:t>
            </a:r>
          </a:p>
        </p:txBody>
      </p:sp>
      <p:sp>
        <p:nvSpPr>
          <p:cNvPr id="9" name="Slide Number Placeholder 8"/>
          <p:cNvSpPr>
            <a:spLocks noGrp="1"/>
          </p:cNvSpPr>
          <p:nvPr>
            <p:ph type="sldNum" sz="quarter" idx="12"/>
          </p:nvPr>
        </p:nvSpPr>
        <p:spPr/>
        <p:txBody>
          <a:bodyPr/>
          <a:lstStyle/>
          <a:p>
            <a:fld id="{42EC80E1-E6CF-41B1-A27E-1B1B6C718300}" type="slidenum">
              <a:rPr lang="en-US" smtClean="0"/>
              <a:t>‹#›</a:t>
            </a:fld>
            <a:endParaRPr lang="en-US" dirty="0"/>
          </a:p>
        </p:txBody>
      </p:sp>
    </p:spTree>
    <p:extLst>
      <p:ext uri="{BB962C8B-B14F-4D97-AF65-F5344CB8AC3E}">
        <p14:creationId xmlns:p14="http://schemas.microsoft.com/office/powerpoint/2010/main" val="1887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B7657-697C-41A2-991C-C2302A33D108}" type="datetime1">
              <a:rPr lang="en-US" smtClean="0"/>
              <a:t>7/2/2025</a:t>
            </a:fld>
            <a:endParaRPr lang="en-US"/>
          </a:p>
        </p:txBody>
      </p:sp>
      <p:sp>
        <p:nvSpPr>
          <p:cNvPr id="4" name="Footer Placeholder 3"/>
          <p:cNvSpPr>
            <a:spLocks noGrp="1"/>
          </p:cNvSpPr>
          <p:nvPr>
            <p:ph type="ftr" sz="quarter" idx="11"/>
          </p:nvPr>
        </p:nvSpPr>
        <p:spPr/>
        <p:txBody>
          <a:bodyPr/>
          <a:lstStyle/>
          <a:p>
            <a:r>
              <a:rPr lang="en-US"/>
              <a:t>City of El Segundo | 350 Main St. El Segundo, CA 90245</a:t>
            </a:r>
          </a:p>
        </p:txBody>
      </p:sp>
      <p:sp>
        <p:nvSpPr>
          <p:cNvPr id="5" name="Slide Number Placeholder 4"/>
          <p:cNvSpPr>
            <a:spLocks noGrp="1"/>
          </p:cNvSpPr>
          <p:nvPr>
            <p:ph type="sldNum" sz="quarter" idx="12"/>
          </p:nvPr>
        </p:nvSpPr>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7915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8844C-B897-45FC-B37A-DF587393FB21}" type="datetime1">
              <a:rPr lang="en-US" smtClean="0"/>
              <a:t>7/2/2025</a:t>
            </a:fld>
            <a:endParaRPr lang="en-US"/>
          </a:p>
        </p:txBody>
      </p:sp>
      <p:sp>
        <p:nvSpPr>
          <p:cNvPr id="3" name="Footer Placeholder 2"/>
          <p:cNvSpPr>
            <a:spLocks noGrp="1"/>
          </p:cNvSpPr>
          <p:nvPr>
            <p:ph type="ftr" sz="quarter" idx="11"/>
          </p:nvPr>
        </p:nvSpPr>
        <p:spPr/>
        <p:txBody>
          <a:bodyPr/>
          <a:lstStyle/>
          <a:p>
            <a:r>
              <a:rPr lang="en-US"/>
              <a:t>City of El Segundo | 350 Main St. El Segundo, CA 90245</a:t>
            </a:r>
          </a:p>
        </p:txBody>
      </p:sp>
      <p:sp>
        <p:nvSpPr>
          <p:cNvPr id="4" name="Slide Number Placeholder 3"/>
          <p:cNvSpPr>
            <a:spLocks noGrp="1"/>
          </p:cNvSpPr>
          <p:nvPr>
            <p:ph type="sldNum" sz="quarter" idx="12"/>
          </p:nvPr>
        </p:nvSpPr>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299417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F39430-DB33-4350-87BB-00D8096540FF}" type="datetime1">
              <a:rPr lang="en-US" smtClean="0"/>
              <a:t>7/2/2025</a:t>
            </a:fld>
            <a:endParaRPr lang="en-US"/>
          </a:p>
        </p:txBody>
      </p:sp>
      <p:sp>
        <p:nvSpPr>
          <p:cNvPr id="6" name="Footer Placeholder 5"/>
          <p:cNvSpPr>
            <a:spLocks noGrp="1"/>
          </p:cNvSpPr>
          <p:nvPr>
            <p:ph type="ftr" sz="quarter" idx="11"/>
          </p:nvPr>
        </p:nvSpPr>
        <p:spPr/>
        <p:txBody>
          <a:bodyPr/>
          <a:lstStyle/>
          <a:p>
            <a:r>
              <a:rPr lang="en-US"/>
              <a:t>City of El Segundo | 350 Main St. El Segundo, CA 90245</a:t>
            </a:r>
          </a:p>
        </p:txBody>
      </p:sp>
      <p:sp>
        <p:nvSpPr>
          <p:cNvPr id="7" name="Slide Number Placeholder 6"/>
          <p:cNvSpPr>
            <a:spLocks noGrp="1"/>
          </p:cNvSpPr>
          <p:nvPr>
            <p:ph type="sldNum" sz="quarter" idx="12"/>
          </p:nvPr>
        </p:nvSpPr>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163193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404DB-AB38-4927-B5B3-77860072A8AB}" type="datetime1">
              <a:rPr lang="en-US" smtClean="0"/>
              <a:t>7/2/2025</a:t>
            </a:fld>
            <a:endParaRPr lang="en-US"/>
          </a:p>
        </p:txBody>
      </p:sp>
      <p:sp>
        <p:nvSpPr>
          <p:cNvPr id="6" name="Footer Placeholder 5"/>
          <p:cNvSpPr>
            <a:spLocks noGrp="1"/>
          </p:cNvSpPr>
          <p:nvPr>
            <p:ph type="ftr" sz="quarter" idx="11"/>
          </p:nvPr>
        </p:nvSpPr>
        <p:spPr/>
        <p:txBody>
          <a:bodyPr/>
          <a:lstStyle/>
          <a:p>
            <a:r>
              <a:rPr lang="en-US"/>
              <a:t>City of El Segundo | 350 Main St. El Segundo, CA 90245</a:t>
            </a:r>
          </a:p>
        </p:txBody>
      </p:sp>
      <p:sp>
        <p:nvSpPr>
          <p:cNvPr id="7" name="Slide Number Placeholder 6"/>
          <p:cNvSpPr>
            <a:spLocks noGrp="1"/>
          </p:cNvSpPr>
          <p:nvPr>
            <p:ph type="sldNum" sz="quarter" idx="12"/>
          </p:nvPr>
        </p:nvSpPr>
        <p:spPr/>
        <p:txBody>
          <a:bodyPr/>
          <a:lstStyle/>
          <a:p>
            <a:fld id="{42EC80E1-E6CF-41B1-A27E-1B1B6C718300}" type="slidenum">
              <a:rPr lang="en-US" smtClean="0"/>
              <a:t>‹#›</a:t>
            </a:fld>
            <a:endParaRPr lang="en-US"/>
          </a:p>
        </p:txBody>
      </p:sp>
    </p:spTree>
    <p:extLst>
      <p:ext uri="{BB962C8B-B14F-4D97-AF65-F5344CB8AC3E}">
        <p14:creationId xmlns:p14="http://schemas.microsoft.com/office/powerpoint/2010/main" val="28629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433398"/>
            </a:gs>
            <a:gs pos="47000">
              <a:srgbClr val="015492"/>
            </a:gs>
          </a:gsLst>
          <a:lin ang="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9166504-63B5-4925-96AF-B7399503683E}" type="datetime1">
              <a:rPr lang="en-US" smtClean="0"/>
              <a:t>7/2/2025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City of El Segundo | 350 Main St. El Segundo, CA 90245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2EC80E1-E6CF-41B1-A27E-1B1B6C718300}" type="slidenum">
              <a:rPr lang="en-US" smtClean="0"/>
              <a:pPr/>
              <a:t>‹#›</a:t>
            </a:fld>
            <a:endParaRPr lang="en-US" dirty="0"/>
          </a:p>
        </p:txBody>
      </p:sp>
    </p:spTree>
    <p:extLst>
      <p:ext uri="{BB962C8B-B14F-4D97-AF65-F5344CB8AC3E}">
        <p14:creationId xmlns:p14="http://schemas.microsoft.com/office/powerpoint/2010/main" val="349250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60107-41B1-4349-B8DD-C25FF14561A3}" type="datetimeFigureOut">
              <a:rPr lang="en-US" smtClean="0"/>
              <a:t>7/2/2025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City of El Segundo 350 Main St. El Segundo, CA 90245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AADD6-A28B-4508-9FFE-A97C273B280C}" type="slidenum">
              <a:rPr lang="en-US" smtClean="0"/>
              <a:pPr/>
              <a:t>‹#›</a:t>
            </a:fld>
            <a:r>
              <a:rPr lang="en-US" dirty="0"/>
              <a:t>  </a:t>
            </a:r>
          </a:p>
        </p:txBody>
      </p:sp>
    </p:spTree>
    <p:extLst>
      <p:ext uri="{BB962C8B-B14F-4D97-AF65-F5344CB8AC3E}">
        <p14:creationId xmlns:p14="http://schemas.microsoft.com/office/powerpoint/2010/main" val="4082362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elsegundo.org/our-city/city-maps/city-map-gallery" TargetMode="Externa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www.elsegundo.org/government/departments/community-development/planning-division/vision-2050-city-of-el-segundo"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0.svg"/><Relationship Id="rId7"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0">
            <a:extLst>
              <a:ext uri="{FF2B5EF4-FFF2-40B4-BE49-F238E27FC236}">
                <a16:creationId xmlns:a16="http://schemas.microsoft.com/office/drawing/2014/main" id="{1908F10C-26E4-E24C-E1B8-9C964D2FC52A}"/>
              </a:ext>
            </a:extLst>
          </p:cNvPr>
          <p:cNvSpPr/>
          <p:nvPr/>
        </p:nvSpPr>
        <p:spPr>
          <a:xfrm flipH="1">
            <a:off x="9884264" y="5250448"/>
            <a:ext cx="2524224" cy="2066776"/>
          </a:xfrm>
          <a:custGeom>
            <a:avLst/>
            <a:gdLst/>
            <a:ahLst/>
            <a:cxnLst/>
            <a:rect l="l" t="t" r="r" b="b"/>
            <a:pathLst>
              <a:path w="4074867" h="4617413">
                <a:moveTo>
                  <a:pt x="4074867" y="0"/>
                </a:moveTo>
                <a:lnTo>
                  <a:pt x="0" y="0"/>
                </a:lnTo>
                <a:lnTo>
                  <a:pt x="0" y="4617412"/>
                </a:lnTo>
                <a:lnTo>
                  <a:pt x="4074867" y="4617412"/>
                </a:lnTo>
                <a:lnTo>
                  <a:pt x="4074867"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p:cNvPicPr>
            <a:picLocks noChangeAspect="1"/>
          </p:cNvPicPr>
          <p:nvPr/>
        </p:nvPicPr>
        <p:blipFill>
          <a:blip r:embed="rId5"/>
          <a:stretch>
            <a:fillRect/>
          </a:stretch>
        </p:blipFill>
        <p:spPr>
          <a:xfrm>
            <a:off x="-94268" y="-172634"/>
            <a:ext cx="3488472" cy="2405843"/>
          </a:xfrm>
          <a:prstGeom prst="rect">
            <a:avLst/>
          </a:prstGeom>
        </p:spPr>
      </p:pic>
      <p:sp>
        <p:nvSpPr>
          <p:cNvPr id="23" name="AutoShape 7">
            <a:extLst>
              <a:ext uri="{FF2B5EF4-FFF2-40B4-BE49-F238E27FC236}">
                <a16:creationId xmlns:a16="http://schemas.microsoft.com/office/drawing/2014/main" id="{C7433CAD-056A-1A9A-E621-4DDDF289A76D}"/>
              </a:ext>
            </a:extLst>
          </p:cNvPr>
          <p:cNvSpPr/>
          <p:nvPr/>
        </p:nvSpPr>
        <p:spPr>
          <a:xfrm flipV="1">
            <a:off x="799556" y="4793318"/>
            <a:ext cx="0" cy="457130"/>
          </a:xfrm>
          <a:prstGeom prst="line">
            <a:avLst/>
          </a:prstGeom>
          <a:ln w="38100" cap="flat">
            <a:solidFill>
              <a:srgbClr val="FFFFFF"/>
            </a:solidFill>
            <a:prstDash val="solid"/>
            <a:headEnd type="none" w="sm" len="sm"/>
            <a:tailEnd type="none" w="sm" len="sm"/>
          </a:ln>
        </p:spPr>
        <p:txBody>
          <a:bodyPr/>
          <a:lstStyle/>
          <a:p>
            <a:endParaRPr lang="en-US" dirty="0"/>
          </a:p>
        </p:txBody>
      </p:sp>
      <p:sp>
        <p:nvSpPr>
          <p:cNvPr id="24" name="TextBox 19">
            <a:extLst>
              <a:ext uri="{FF2B5EF4-FFF2-40B4-BE49-F238E27FC236}">
                <a16:creationId xmlns:a16="http://schemas.microsoft.com/office/drawing/2014/main" id="{6A0428DC-4F30-86B8-CD6A-430409931956}"/>
              </a:ext>
            </a:extLst>
          </p:cNvPr>
          <p:cNvSpPr txBox="1"/>
          <p:nvPr/>
        </p:nvSpPr>
        <p:spPr>
          <a:xfrm>
            <a:off x="974824" y="4696450"/>
            <a:ext cx="5121175" cy="553998"/>
          </a:xfrm>
          <a:prstGeom prst="rect">
            <a:avLst/>
          </a:prstGeom>
        </p:spPr>
        <p:txBody>
          <a:bodyPr wrap="square" lIns="0" tIns="0" rIns="0" bIns="0" rtlCol="0" anchor="t">
            <a:spAutoFit/>
          </a:bodyPr>
          <a:lstStyle/>
          <a:p>
            <a:pPr marL="0" lvl="0" indent="0" algn="just">
              <a:spcBef>
                <a:spcPct val="0"/>
              </a:spcBef>
            </a:pPr>
            <a:r>
              <a:rPr lang="en-US" u="none" strike="noStrike" dirty="0">
                <a:ea typeface="Inter"/>
                <a:cs typeface="Inter"/>
                <a:sym typeface="Inter"/>
              </a:rPr>
              <a:t>General Plan Land Use Element Update</a:t>
            </a:r>
          </a:p>
          <a:p>
            <a:pPr marL="0" lvl="0" indent="0" algn="just">
              <a:spcBef>
                <a:spcPct val="0"/>
              </a:spcBef>
            </a:pPr>
            <a:r>
              <a:rPr lang="en-US" u="none" strike="noStrike" dirty="0">
                <a:ea typeface="Inter"/>
                <a:cs typeface="Inter"/>
                <a:sym typeface="Inter"/>
              </a:rPr>
              <a:t>July 2, 2025 </a:t>
            </a:r>
          </a:p>
        </p:txBody>
      </p:sp>
      <p:sp>
        <p:nvSpPr>
          <p:cNvPr id="25" name="TextBox 24">
            <a:extLst>
              <a:ext uri="{FF2B5EF4-FFF2-40B4-BE49-F238E27FC236}">
                <a16:creationId xmlns:a16="http://schemas.microsoft.com/office/drawing/2014/main" id="{5B1CF505-0014-B257-3BAD-F5E2437D57BB}"/>
              </a:ext>
            </a:extLst>
          </p:cNvPr>
          <p:cNvSpPr txBox="1"/>
          <p:nvPr/>
        </p:nvSpPr>
        <p:spPr>
          <a:xfrm>
            <a:off x="799556" y="2607667"/>
            <a:ext cx="4920342" cy="1938992"/>
          </a:xfrm>
          <a:prstGeom prst="rect">
            <a:avLst/>
          </a:prstGeom>
          <a:noFill/>
        </p:spPr>
        <p:txBody>
          <a:bodyPr wrap="square" rtlCol="0">
            <a:spAutoFit/>
          </a:bodyPr>
          <a:lstStyle/>
          <a:p>
            <a:r>
              <a:rPr lang="en-US" sz="6000" dirty="0">
                <a:solidFill>
                  <a:schemeClr val="bg1"/>
                </a:solidFill>
              </a:rPr>
              <a:t>El Segundo I Vision 2050</a:t>
            </a:r>
          </a:p>
        </p:txBody>
      </p:sp>
      <p:grpSp>
        <p:nvGrpSpPr>
          <p:cNvPr id="38" name="Group 8">
            <a:extLst>
              <a:ext uri="{FF2B5EF4-FFF2-40B4-BE49-F238E27FC236}">
                <a16:creationId xmlns:a16="http://schemas.microsoft.com/office/drawing/2014/main" id="{67DE64BB-6893-1C97-EAB4-50F2BFA84D25}"/>
              </a:ext>
            </a:extLst>
          </p:cNvPr>
          <p:cNvGrpSpPr/>
          <p:nvPr/>
        </p:nvGrpSpPr>
        <p:grpSpPr>
          <a:xfrm>
            <a:off x="8250471" y="-321241"/>
            <a:ext cx="1803756" cy="2063966"/>
            <a:chOff x="0" y="0"/>
            <a:chExt cx="698500" cy="812800"/>
          </a:xfrm>
        </p:grpSpPr>
        <p:sp>
          <p:nvSpPr>
            <p:cNvPr id="39" name="Freeform 9">
              <a:extLst>
                <a:ext uri="{FF2B5EF4-FFF2-40B4-BE49-F238E27FC236}">
                  <a16:creationId xmlns:a16="http://schemas.microsoft.com/office/drawing/2014/main" id="{0459E4F3-5CCF-14C4-E4BC-27D375F39D28}"/>
                </a:ext>
              </a:extLst>
            </p:cNvPr>
            <p:cNvSpPr/>
            <p:nvPr/>
          </p:nvSpPr>
          <p:spPr>
            <a:xfrm>
              <a:off x="0" y="4336"/>
              <a:ext cx="698500" cy="804129"/>
            </a:xfrm>
            <a:custGeom>
              <a:avLst/>
              <a:gdLst/>
              <a:ahLst/>
              <a:cxnLst/>
              <a:rect l="l" t="t" r="r" b="b"/>
              <a:pathLst>
                <a:path w="698500" h="804129">
                  <a:moveTo>
                    <a:pt x="368765" y="7018"/>
                  </a:moveTo>
                  <a:lnTo>
                    <a:pt x="678985" y="187510"/>
                  </a:lnTo>
                  <a:cubicBezTo>
                    <a:pt x="691067" y="194539"/>
                    <a:pt x="698500" y="207463"/>
                    <a:pt x="698500" y="221442"/>
                  </a:cubicBezTo>
                  <a:lnTo>
                    <a:pt x="698500" y="582686"/>
                  </a:lnTo>
                  <a:cubicBezTo>
                    <a:pt x="698500" y="596665"/>
                    <a:pt x="691067" y="609589"/>
                    <a:pt x="678985" y="616618"/>
                  </a:cubicBezTo>
                  <a:lnTo>
                    <a:pt x="368765" y="797110"/>
                  </a:lnTo>
                  <a:cubicBezTo>
                    <a:pt x="356702" y="804129"/>
                    <a:pt x="341798" y="804129"/>
                    <a:pt x="329735" y="797110"/>
                  </a:cubicBezTo>
                  <a:lnTo>
                    <a:pt x="19515" y="616618"/>
                  </a:lnTo>
                  <a:cubicBezTo>
                    <a:pt x="7433" y="609589"/>
                    <a:pt x="0" y="596665"/>
                    <a:pt x="0" y="582686"/>
                  </a:cubicBezTo>
                  <a:lnTo>
                    <a:pt x="0" y="221442"/>
                  </a:lnTo>
                  <a:cubicBezTo>
                    <a:pt x="0" y="207463"/>
                    <a:pt x="7433" y="194539"/>
                    <a:pt x="19515" y="187510"/>
                  </a:cubicBezTo>
                  <a:lnTo>
                    <a:pt x="329735" y="7018"/>
                  </a:lnTo>
                  <a:cubicBezTo>
                    <a:pt x="341798" y="0"/>
                    <a:pt x="356702" y="0"/>
                    <a:pt x="368765" y="7018"/>
                  </a:cubicBezTo>
                  <a:close/>
                </a:path>
              </a:pathLst>
            </a:custGeom>
            <a:solidFill>
              <a:srgbClr val="000000">
                <a:alpha val="0"/>
              </a:srgbClr>
            </a:solidFill>
            <a:ln w="19050" cap="sq">
              <a:solidFill>
                <a:srgbClr val="FFFFFF"/>
              </a:solidFill>
              <a:prstDash val="solid"/>
              <a:miter/>
            </a:ln>
          </p:spPr>
        </p:sp>
        <p:sp>
          <p:nvSpPr>
            <p:cNvPr id="40" name="TextBox 10">
              <a:extLst>
                <a:ext uri="{FF2B5EF4-FFF2-40B4-BE49-F238E27FC236}">
                  <a16:creationId xmlns:a16="http://schemas.microsoft.com/office/drawing/2014/main" id="{A1FE589C-8E07-22F2-CFCF-035637AD28A7}"/>
                </a:ext>
              </a:extLst>
            </p:cNvPr>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sp>
        <p:nvSpPr>
          <p:cNvPr id="41" name="Freeform 11">
            <a:extLst>
              <a:ext uri="{FF2B5EF4-FFF2-40B4-BE49-F238E27FC236}">
                <a16:creationId xmlns:a16="http://schemas.microsoft.com/office/drawing/2014/main" id="{01393F77-1426-6930-7D64-BA365AD841B1}"/>
              </a:ext>
            </a:extLst>
          </p:cNvPr>
          <p:cNvSpPr/>
          <p:nvPr/>
        </p:nvSpPr>
        <p:spPr>
          <a:xfrm rot="-5400000">
            <a:off x="10265678" y="-251788"/>
            <a:ext cx="2663127" cy="2524222"/>
          </a:xfrm>
          <a:custGeom>
            <a:avLst/>
            <a:gdLst/>
            <a:ahLst/>
            <a:cxnLst/>
            <a:rect l="l" t="t" r="r" b="b"/>
            <a:pathLst>
              <a:path w="4705073" h="4114800">
                <a:moveTo>
                  <a:pt x="0" y="0"/>
                </a:moveTo>
                <a:lnTo>
                  <a:pt x="4705073" y="0"/>
                </a:lnTo>
                <a:lnTo>
                  <a:pt x="47050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44" name="Picture 43">
            <a:extLst>
              <a:ext uri="{FF2B5EF4-FFF2-40B4-BE49-F238E27FC236}">
                <a16:creationId xmlns:a16="http://schemas.microsoft.com/office/drawing/2014/main" id="{4B63B3E0-54E4-30B3-9439-C2B423BBB8BD}"/>
              </a:ext>
            </a:extLst>
          </p:cNvPr>
          <p:cNvPicPr>
            <a:picLocks noChangeAspect="1"/>
          </p:cNvPicPr>
          <p:nvPr/>
        </p:nvPicPr>
        <p:blipFill>
          <a:blip r:embed="rId8"/>
          <a:stretch>
            <a:fillRect/>
          </a:stretch>
        </p:blipFill>
        <p:spPr>
          <a:xfrm>
            <a:off x="7459580" y="1010322"/>
            <a:ext cx="4498042" cy="5103549"/>
          </a:xfrm>
          <a:prstGeom prst="rect">
            <a:avLst/>
          </a:prstGeom>
        </p:spPr>
      </p:pic>
      <p:grpSp>
        <p:nvGrpSpPr>
          <p:cNvPr id="45" name="Group 16">
            <a:extLst>
              <a:ext uri="{FF2B5EF4-FFF2-40B4-BE49-F238E27FC236}">
                <a16:creationId xmlns:a16="http://schemas.microsoft.com/office/drawing/2014/main" id="{8861FF11-A48D-EE7A-2C19-BCA9265AED10}"/>
              </a:ext>
            </a:extLst>
          </p:cNvPr>
          <p:cNvGrpSpPr/>
          <p:nvPr/>
        </p:nvGrpSpPr>
        <p:grpSpPr>
          <a:xfrm>
            <a:off x="9047747" y="4872789"/>
            <a:ext cx="2169428" cy="2315513"/>
            <a:chOff x="0" y="0"/>
            <a:chExt cx="698500" cy="812800"/>
          </a:xfrm>
        </p:grpSpPr>
        <p:sp>
          <p:nvSpPr>
            <p:cNvPr id="46" name="Freeform 17">
              <a:extLst>
                <a:ext uri="{FF2B5EF4-FFF2-40B4-BE49-F238E27FC236}">
                  <a16:creationId xmlns:a16="http://schemas.microsoft.com/office/drawing/2014/main" id="{9FAC114C-BC3C-842B-3FB2-8FE0898A99A1}"/>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28575" cap="sq">
              <a:solidFill>
                <a:srgbClr val="FFFFFF"/>
              </a:solidFill>
              <a:prstDash val="solid"/>
              <a:miter/>
            </a:ln>
          </p:spPr>
        </p:sp>
        <p:sp>
          <p:nvSpPr>
            <p:cNvPr id="47" name="TextBox 18">
              <a:extLst>
                <a:ext uri="{FF2B5EF4-FFF2-40B4-BE49-F238E27FC236}">
                  <a16:creationId xmlns:a16="http://schemas.microsoft.com/office/drawing/2014/main" id="{B7F21C07-1DEC-5993-246F-62A1CD8D8DCF}"/>
                </a:ext>
              </a:extLst>
            </p:cNvPr>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48" name="Freeform 21">
            <a:extLst>
              <a:ext uri="{FF2B5EF4-FFF2-40B4-BE49-F238E27FC236}">
                <a16:creationId xmlns:a16="http://schemas.microsoft.com/office/drawing/2014/main" id="{C323610A-A05E-1D2D-CCA1-8957ACC4BB60}"/>
              </a:ext>
            </a:extLst>
          </p:cNvPr>
          <p:cNvSpPr/>
          <p:nvPr/>
        </p:nvSpPr>
        <p:spPr>
          <a:xfrm rot="-5400000">
            <a:off x="8675603" y="5046750"/>
            <a:ext cx="1295614" cy="2713120"/>
          </a:xfrm>
          <a:custGeom>
            <a:avLst/>
            <a:gdLst/>
            <a:ahLst/>
            <a:cxnLst/>
            <a:rect l="l" t="t" r="r" b="b"/>
            <a:pathLst>
              <a:path w="3212671" h="5449752">
                <a:moveTo>
                  <a:pt x="0" y="0"/>
                </a:moveTo>
                <a:lnTo>
                  <a:pt x="3212671" y="0"/>
                </a:lnTo>
                <a:lnTo>
                  <a:pt x="3212671" y="5449752"/>
                </a:lnTo>
                <a:lnTo>
                  <a:pt x="0" y="5449752"/>
                </a:lnTo>
                <a:lnTo>
                  <a:pt x="0" y="0"/>
                </a:lnTo>
                <a:close/>
              </a:path>
            </a:pathLst>
          </a:custGeom>
          <a:blipFill>
            <a:blip r:embed="rId9">
              <a:extLst>
                <a:ext uri="{96DAC541-7B7A-43D3-8B79-37D633B846F1}">
                  <asvg:svgBlip xmlns:asvg="http://schemas.microsoft.com/office/drawing/2016/SVG/main" r:embed="rId10"/>
                </a:ext>
              </a:extLst>
            </a:blip>
            <a:stretch>
              <a:fillRect l="-193322" t="-58650"/>
            </a:stretch>
          </a:blipFill>
        </p:spPr>
      </p:sp>
    </p:spTree>
    <p:extLst>
      <p:ext uri="{BB962C8B-B14F-4D97-AF65-F5344CB8AC3E}">
        <p14:creationId xmlns:p14="http://schemas.microsoft.com/office/powerpoint/2010/main" val="23090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2BFD3BD-EB37-0B04-5F6F-AF3A43F0AB55}"/>
              </a:ext>
            </a:extLst>
          </p:cNvPr>
          <p:cNvSpPr>
            <a:spLocks noGrp="1"/>
          </p:cNvSpPr>
          <p:nvPr>
            <p:ph type="dt" sz="half" idx="10"/>
          </p:nvPr>
        </p:nvSpPr>
        <p:spPr/>
        <p:txBody>
          <a:bodyPr/>
          <a:lstStyle/>
          <a:p>
            <a:fld id="{BCF39430-DB33-4350-87BB-00D8096540FF}" type="datetime1">
              <a:rPr lang="en-US" smtClean="0"/>
              <a:t>7/2/2025</a:t>
            </a:fld>
            <a:endParaRPr lang="en-US"/>
          </a:p>
        </p:txBody>
      </p:sp>
      <p:sp>
        <p:nvSpPr>
          <p:cNvPr id="6" name="Footer Placeholder 5">
            <a:extLst>
              <a:ext uri="{FF2B5EF4-FFF2-40B4-BE49-F238E27FC236}">
                <a16:creationId xmlns:a16="http://schemas.microsoft.com/office/drawing/2014/main" id="{B4AF0C5C-10A9-EB65-FE67-99B342B7F015}"/>
              </a:ext>
            </a:extLst>
          </p:cNvPr>
          <p:cNvSpPr>
            <a:spLocks noGrp="1"/>
          </p:cNvSpPr>
          <p:nvPr>
            <p:ph type="ftr" sz="quarter" idx="11"/>
          </p:nvPr>
        </p:nvSpPr>
        <p:spPr/>
        <p:txBody>
          <a:bodyPr/>
          <a:lstStyle/>
          <a:p>
            <a:r>
              <a:rPr lang="en-US"/>
              <a:t>City of El Segundo | 350 Main St. El Segundo, CA 90245</a:t>
            </a:r>
          </a:p>
        </p:txBody>
      </p:sp>
      <p:sp>
        <p:nvSpPr>
          <p:cNvPr id="7" name="Slide Number Placeholder 6">
            <a:extLst>
              <a:ext uri="{FF2B5EF4-FFF2-40B4-BE49-F238E27FC236}">
                <a16:creationId xmlns:a16="http://schemas.microsoft.com/office/drawing/2014/main" id="{6BA8A508-AB2A-F052-B31E-9B1170EAA8BC}"/>
              </a:ext>
            </a:extLst>
          </p:cNvPr>
          <p:cNvSpPr>
            <a:spLocks noGrp="1"/>
          </p:cNvSpPr>
          <p:nvPr>
            <p:ph type="sldNum" sz="quarter" idx="12"/>
          </p:nvPr>
        </p:nvSpPr>
        <p:spPr/>
        <p:txBody>
          <a:bodyPr/>
          <a:lstStyle/>
          <a:p>
            <a:fld id="{42EC80E1-E6CF-41B1-A27E-1B1B6C718300}" type="slidenum">
              <a:rPr lang="en-US" smtClean="0"/>
              <a:t>2</a:t>
            </a:fld>
            <a:endParaRPr lang="en-US"/>
          </a:p>
        </p:txBody>
      </p:sp>
      <p:sp>
        <p:nvSpPr>
          <p:cNvPr id="8" name="Title 1">
            <a:extLst>
              <a:ext uri="{FF2B5EF4-FFF2-40B4-BE49-F238E27FC236}">
                <a16:creationId xmlns:a16="http://schemas.microsoft.com/office/drawing/2014/main" id="{D42D279C-D3BA-21FD-4C9A-3DAA26F5E5C3}"/>
              </a:ext>
            </a:extLst>
          </p:cNvPr>
          <p:cNvSpPr txBox="1">
            <a:spLocks/>
          </p:cNvSpPr>
          <p:nvPr/>
        </p:nvSpPr>
        <p:spPr>
          <a:xfrm>
            <a:off x="1240972" y="333194"/>
            <a:ext cx="9144000" cy="2360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General Plan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E69D6A0C-2829-C969-25B9-ADF54255F119}"/>
              </a:ext>
            </a:extLst>
          </p:cNvPr>
          <p:cNvSpPr txBox="1">
            <a:spLocks/>
          </p:cNvSpPr>
          <p:nvPr/>
        </p:nvSpPr>
        <p:spPr>
          <a:xfrm>
            <a:off x="1490197" y="2463705"/>
            <a:ext cx="4322775" cy="23604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Land Use</a:t>
            </a:r>
          </a:p>
          <a:p>
            <a:pPr marL="342900" indent="-342900"/>
            <a:r>
              <a:rPr lang="en-US" dirty="0"/>
              <a:t>Circulation</a:t>
            </a:r>
          </a:p>
          <a:p>
            <a:pPr marL="342900" indent="-342900"/>
            <a:r>
              <a:rPr lang="en-US" dirty="0"/>
              <a:t>Housing</a:t>
            </a:r>
          </a:p>
          <a:p>
            <a:pPr marL="342900" indent="-342900"/>
            <a:r>
              <a:rPr lang="en-US" dirty="0"/>
              <a:t>Conservation</a:t>
            </a:r>
          </a:p>
          <a:p>
            <a:pPr marL="342900" indent="-342900"/>
            <a:r>
              <a:rPr lang="en-US" dirty="0"/>
              <a:t>Open Space</a:t>
            </a:r>
          </a:p>
        </p:txBody>
      </p:sp>
      <p:sp>
        <p:nvSpPr>
          <p:cNvPr id="10" name="Subtitle 2">
            <a:extLst>
              <a:ext uri="{FF2B5EF4-FFF2-40B4-BE49-F238E27FC236}">
                <a16:creationId xmlns:a16="http://schemas.microsoft.com/office/drawing/2014/main" id="{25C93479-0147-3CB7-BAA4-1C0C2ABA824B}"/>
              </a:ext>
            </a:extLst>
          </p:cNvPr>
          <p:cNvSpPr txBox="1">
            <a:spLocks/>
          </p:cNvSpPr>
          <p:nvPr/>
        </p:nvSpPr>
        <p:spPr>
          <a:xfrm>
            <a:off x="5910944" y="2279516"/>
            <a:ext cx="5410200" cy="35007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t>Noise</a:t>
            </a:r>
          </a:p>
          <a:p>
            <a:pPr marL="342900" indent="-342900" algn="l">
              <a:buFont typeface="Arial" panose="020B0604020202020204" pitchFamily="34" charset="0"/>
              <a:buChar char="•"/>
            </a:pPr>
            <a:r>
              <a:rPr lang="en-US" sz="2800" dirty="0"/>
              <a:t>Public Safety</a:t>
            </a:r>
          </a:p>
          <a:p>
            <a:pPr marL="342900" indent="-342900" algn="l">
              <a:buFont typeface="Arial" panose="020B0604020202020204" pitchFamily="34" charset="0"/>
              <a:buChar char="•"/>
            </a:pPr>
            <a:r>
              <a:rPr lang="en-US" sz="2800" dirty="0"/>
              <a:t>Air Quality*</a:t>
            </a:r>
          </a:p>
          <a:p>
            <a:pPr marL="342900" indent="-342900" algn="l">
              <a:buFont typeface="Arial" panose="020B0604020202020204" pitchFamily="34" charset="0"/>
              <a:buChar char="•"/>
            </a:pPr>
            <a:r>
              <a:rPr lang="en-US" sz="2800" dirty="0"/>
              <a:t>Economic Development*</a:t>
            </a:r>
          </a:p>
          <a:p>
            <a:pPr marL="342900" indent="-342900" algn="l">
              <a:buFont typeface="Arial" panose="020B0604020202020204" pitchFamily="34" charset="0"/>
              <a:buChar char="•"/>
            </a:pPr>
            <a:r>
              <a:rPr lang="en-US" sz="2800" dirty="0"/>
              <a:t>Hazardous Materials and Waste Management*</a:t>
            </a:r>
          </a:p>
        </p:txBody>
      </p:sp>
    </p:spTree>
    <p:extLst>
      <p:ext uri="{BB962C8B-B14F-4D97-AF65-F5344CB8AC3E}">
        <p14:creationId xmlns:p14="http://schemas.microsoft.com/office/powerpoint/2010/main" val="17211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B9E699-37AB-3517-EB73-54C80DC3F910}"/>
              </a:ext>
            </a:extLst>
          </p:cNvPr>
          <p:cNvPicPr>
            <a:picLocks noChangeAspect="1"/>
          </p:cNvPicPr>
          <p:nvPr/>
        </p:nvPicPr>
        <p:blipFill>
          <a:blip r:embed="rId2"/>
          <a:stretch>
            <a:fillRect/>
          </a:stretch>
        </p:blipFill>
        <p:spPr>
          <a:xfrm>
            <a:off x="5309615" y="0"/>
            <a:ext cx="6882385" cy="6858000"/>
          </a:xfrm>
          <a:prstGeom prst="rect">
            <a:avLst/>
          </a:prstGeom>
        </p:spPr>
      </p:pic>
      <p:sp>
        <p:nvSpPr>
          <p:cNvPr id="2" name="Title 1"/>
          <p:cNvSpPr>
            <a:spLocks noGrp="1"/>
          </p:cNvSpPr>
          <p:nvPr>
            <p:ph type="title"/>
          </p:nvPr>
        </p:nvSpPr>
        <p:spPr>
          <a:xfrm>
            <a:off x="741870" y="69273"/>
            <a:ext cx="3932237" cy="1306945"/>
          </a:xfrm>
        </p:spPr>
        <p:txBody>
          <a:bodyPr/>
          <a:lstStyle/>
          <a:p>
            <a:r>
              <a:rPr lang="en-US" dirty="0"/>
              <a:t>GP Land Use Element Update</a:t>
            </a:r>
          </a:p>
        </p:txBody>
      </p:sp>
      <p:sp>
        <p:nvSpPr>
          <p:cNvPr id="3" name="Content Placeholder 2"/>
          <p:cNvSpPr>
            <a:spLocks noGrp="1"/>
          </p:cNvSpPr>
          <p:nvPr>
            <p:ph type="body" sz="half" idx="2"/>
          </p:nvPr>
        </p:nvSpPr>
        <p:spPr>
          <a:xfrm>
            <a:off x="522034" y="1523205"/>
            <a:ext cx="4469827" cy="4083267"/>
          </a:xfrm>
        </p:spPr>
        <p:txBody>
          <a:bodyPr>
            <a:noAutofit/>
          </a:bodyPr>
          <a:lstStyle/>
          <a:p>
            <a:pPr marL="0" indent="-240030">
              <a:lnSpc>
                <a:spcPts val="2592"/>
              </a:lnSpc>
              <a:buFont typeface="Arial"/>
              <a:buChar char="•"/>
            </a:pPr>
            <a:r>
              <a:rPr lang="en-US" sz="2000" dirty="0">
                <a:solidFill>
                  <a:srgbClr val="FFFFFF"/>
                </a:solidFill>
                <a:ea typeface="Arial"/>
                <a:cs typeface="Arial"/>
                <a:sym typeface="Arial"/>
              </a:rPr>
              <a:t>Dictates the distribution, location, and extent of the uses of the land for housing, business, industry, open space, etc.  </a:t>
            </a:r>
          </a:p>
          <a:p>
            <a:pPr marL="608648" lvl="1" indent="-355282">
              <a:lnSpc>
                <a:spcPts val="2268"/>
              </a:lnSpc>
              <a:buFont typeface="Arial"/>
              <a:buChar char="⚬"/>
            </a:pPr>
            <a:r>
              <a:rPr lang="en-US" sz="2000" dirty="0">
                <a:solidFill>
                  <a:srgbClr val="FFFFFF"/>
                </a:solidFill>
                <a:ea typeface="Arial"/>
                <a:cs typeface="Arial"/>
                <a:sym typeface="Arial"/>
              </a:rPr>
              <a:t>Ex. Population density, building intensity, land use categories</a:t>
            </a:r>
          </a:p>
          <a:p>
            <a:pPr marL="760911" lvl="1" indent="-406037">
              <a:lnSpc>
                <a:spcPts val="2592"/>
              </a:lnSpc>
            </a:pPr>
            <a:endParaRPr lang="en-US" sz="2000" dirty="0">
              <a:solidFill>
                <a:srgbClr val="FFFFFF"/>
              </a:solidFill>
              <a:ea typeface="Arial"/>
              <a:cs typeface="Arial"/>
              <a:sym typeface="Arial"/>
            </a:endParaRPr>
          </a:p>
          <a:p>
            <a:pPr marL="0" indent="-240030">
              <a:lnSpc>
                <a:spcPts val="2592"/>
              </a:lnSpc>
              <a:buFont typeface="Arial"/>
              <a:buChar char="•"/>
            </a:pPr>
            <a:r>
              <a:rPr lang="en-US" sz="2000" dirty="0">
                <a:solidFill>
                  <a:srgbClr val="FFFFFF"/>
                </a:solidFill>
                <a:ea typeface="Arial"/>
                <a:cs typeface="Arial"/>
                <a:sym typeface="Arial"/>
              </a:rPr>
              <a:t>Implemented through policies, zoning ordinances, </a:t>
            </a:r>
            <a:r>
              <a:rPr lang="en-US" sz="2000" dirty="0">
                <a:ea typeface="Arial"/>
                <a:cs typeface="Arial"/>
                <a:sym typeface="Arial"/>
              </a:rPr>
              <a:t>and zoning map</a:t>
            </a:r>
            <a:endParaRPr lang="en-US" sz="2000" dirty="0">
              <a:ea typeface="Arial"/>
              <a:cs typeface="Arial"/>
              <a:sym typeface="Arial"/>
              <a:hlinkClick r:id="rId3" tooltip="https://www.elsegundo.org/our-city/city-maps/city-map-gallery"/>
            </a:endParaRPr>
          </a:p>
          <a:p>
            <a:pPr marL="608648" lvl="1" indent="-355282">
              <a:lnSpc>
                <a:spcPts val="2268"/>
              </a:lnSpc>
              <a:buFont typeface="Arial"/>
              <a:buChar char="⚬"/>
            </a:pPr>
            <a:r>
              <a:rPr lang="en-US" sz="2000" dirty="0">
                <a:solidFill>
                  <a:srgbClr val="FFFFFF"/>
                </a:solidFill>
                <a:highlight>
                  <a:srgbClr val="FFFF00"/>
                </a:highlight>
                <a:ea typeface="Arial"/>
                <a:cs typeface="Arial"/>
                <a:sym typeface="Arial"/>
                <a:hlinkClick r:id="rId3"/>
              </a:rPr>
              <a:t>https://www.elsegundo.org/our-city/city-maps/city-map-gallery</a:t>
            </a:r>
            <a:endParaRPr lang="en-US" sz="2000" dirty="0">
              <a:solidFill>
                <a:srgbClr val="FFFFFF"/>
              </a:solidFill>
              <a:highlight>
                <a:srgbClr val="FFFF00"/>
              </a:highlight>
              <a:ea typeface="Arial"/>
              <a:cs typeface="Arial"/>
              <a:sym typeface="Arial"/>
            </a:endParaRPr>
          </a:p>
          <a:p>
            <a:pPr marL="253366" lvl="1">
              <a:lnSpc>
                <a:spcPts val="2268"/>
              </a:lnSpc>
            </a:pPr>
            <a:endParaRPr lang="en-US" sz="2000" dirty="0">
              <a:solidFill>
                <a:srgbClr val="FFFFFF"/>
              </a:solidFill>
              <a:ea typeface="Arial"/>
              <a:cs typeface="Arial"/>
              <a:sym typeface="Arial"/>
            </a:endParaRPr>
          </a:p>
        </p:txBody>
      </p:sp>
      <p:sp>
        <p:nvSpPr>
          <p:cNvPr id="4" name="Date Placeholder 3"/>
          <p:cNvSpPr>
            <a:spLocks noGrp="1"/>
          </p:cNvSpPr>
          <p:nvPr>
            <p:ph type="dt" sz="half" idx="10"/>
          </p:nvPr>
        </p:nvSpPr>
        <p:spPr/>
        <p:txBody>
          <a:bodyPr/>
          <a:lstStyle/>
          <a:p>
            <a:fld id="{D2C25893-C6B2-4F31-9BCC-1E8BCA2C8DF0}" type="datetime1">
              <a:rPr lang="en-US" smtClean="0"/>
              <a:t>7/2/2025</a:t>
            </a:fld>
            <a:endParaRPr lang="en-US" dirty="0"/>
          </a:p>
        </p:txBody>
      </p:sp>
      <p:sp>
        <p:nvSpPr>
          <p:cNvPr id="5" name="Footer Placeholder 4"/>
          <p:cNvSpPr>
            <a:spLocks noGrp="1"/>
          </p:cNvSpPr>
          <p:nvPr>
            <p:ph type="ftr" sz="quarter" idx="11"/>
          </p:nvPr>
        </p:nvSpPr>
        <p:spPr/>
        <p:txBody>
          <a:bodyPr/>
          <a:lstStyle/>
          <a:p>
            <a:r>
              <a:rPr lang="en-US"/>
              <a:t>City of El Segundo | 350 Main St. El Segundo, CA 90245</a:t>
            </a:r>
            <a:endParaRPr lang="en-US" dirty="0"/>
          </a:p>
        </p:txBody>
      </p:sp>
      <p:sp>
        <p:nvSpPr>
          <p:cNvPr id="6" name="Slide Number Placeholder 5"/>
          <p:cNvSpPr>
            <a:spLocks noGrp="1"/>
          </p:cNvSpPr>
          <p:nvPr>
            <p:ph type="sldNum" sz="quarter" idx="12"/>
          </p:nvPr>
        </p:nvSpPr>
        <p:spPr/>
        <p:txBody>
          <a:bodyPr/>
          <a:lstStyle/>
          <a:p>
            <a:fld id="{42EC80E1-E6CF-41B1-A27E-1B1B6C718300}" type="slidenum">
              <a:rPr lang="en-US" smtClean="0"/>
              <a:t>3</a:t>
            </a:fld>
            <a:endParaRPr lang="en-US" dirty="0"/>
          </a:p>
        </p:txBody>
      </p:sp>
    </p:spTree>
    <p:extLst>
      <p:ext uri="{BB962C8B-B14F-4D97-AF65-F5344CB8AC3E}">
        <p14:creationId xmlns:p14="http://schemas.microsoft.com/office/powerpoint/2010/main" val="398456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9601C6-6607-472D-B571-DD8AEAEC1B94}"/>
              </a:ext>
            </a:extLst>
          </p:cNvPr>
          <p:cNvSpPr>
            <a:spLocks noGrp="1"/>
          </p:cNvSpPr>
          <p:nvPr>
            <p:ph type="title"/>
          </p:nvPr>
        </p:nvSpPr>
        <p:spPr>
          <a:xfrm>
            <a:off x="6096001" y="0"/>
            <a:ext cx="5257799" cy="1600200"/>
          </a:xfrm>
        </p:spPr>
        <p:txBody>
          <a:bodyPr>
            <a:normAutofit/>
          </a:bodyPr>
          <a:lstStyle/>
          <a:p>
            <a:pPr algn="ctr"/>
            <a:r>
              <a:rPr lang="en-US" sz="3600" dirty="0"/>
              <a:t>Accomplishments</a:t>
            </a:r>
          </a:p>
        </p:txBody>
      </p:sp>
      <p:sp>
        <p:nvSpPr>
          <p:cNvPr id="4" name="Date Placeholder 3">
            <a:extLst>
              <a:ext uri="{FF2B5EF4-FFF2-40B4-BE49-F238E27FC236}">
                <a16:creationId xmlns:a16="http://schemas.microsoft.com/office/drawing/2014/main" id="{03AE7952-8DFE-9AD7-1A3A-430AFD2647B5}"/>
              </a:ext>
            </a:extLst>
          </p:cNvPr>
          <p:cNvSpPr>
            <a:spLocks noGrp="1"/>
          </p:cNvSpPr>
          <p:nvPr>
            <p:ph type="dt" sz="half" idx="10"/>
          </p:nvPr>
        </p:nvSpPr>
        <p:spPr/>
        <p:txBody>
          <a:bodyPr/>
          <a:lstStyle/>
          <a:p>
            <a:fld id="{D2C25893-C6B2-4F31-9BCC-1E8BCA2C8DF0}" type="datetime1">
              <a:rPr lang="en-US" smtClean="0"/>
              <a:t>7/2/2025</a:t>
            </a:fld>
            <a:endParaRPr lang="en-US" dirty="0"/>
          </a:p>
        </p:txBody>
      </p:sp>
      <p:sp>
        <p:nvSpPr>
          <p:cNvPr id="5" name="Footer Placeholder 4">
            <a:extLst>
              <a:ext uri="{FF2B5EF4-FFF2-40B4-BE49-F238E27FC236}">
                <a16:creationId xmlns:a16="http://schemas.microsoft.com/office/drawing/2014/main" id="{979E9C5B-F9A2-7E79-D728-151E0EAB8749}"/>
              </a:ext>
            </a:extLst>
          </p:cNvPr>
          <p:cNvSpPr>
            <a:spLocks noGrp="1"/>
          </p:cNvSpPr>
          <p:nvPr>
            <p:ph type="ftr" sz="quarter" idx="11"/>
          </p:nvPr>
        </p:nvSpPr>
        <p:spPr/>
        <p:txBody>
          <a:bodyPr/>
          <a:lstStyle/>
          <a:p>
            <a:r>
              <a:rPr lang="en-US"/>
              <a:t>City of El Segundo | 350 Main St. El Segundo, CA 90245</a:t>
            </a:r>
            <a:endParaRPr lang="en-US" dirty="0"/>
          </a:p>
        </p:txBody>
      </p:sp>
      <p:sp>
        <p:nvSpPr>
          <p:cNvPr id="6" name="Slide Number Placeholder 5">
            <a:extLst>
              <a:ext uri="{FF2B5EF4-FFF2-40B4-BE49-F238E27FC236}">
                <a16:creationId xmlns:a16="http://schemas.microsoft.com/office/drawing/2014/main" id="{D3DCB864-59CC-7B9E-47A9-93EC91F31198}"/>
              </a:ext>
            </a:extLst>
          </p:cNvPr>
          <p:cNvSpPr>
            <a:spLocks noGrp="1"/>
          </p:cNvSpPr>
          <p:nvPr>
            <p:ph type="sldNum" sz="quarter" idx="12"/>
          </p:nvPr>
        </p:nvSpPr>
        <p:spPr/>
        <p:txBody>
          <a:bodyPr/>
          <a:lstStyle/>
          <a:p>
            <a:fld id="{42EC80E1-E6CF-41B1-A27E-1B1B6C718300}" type="slidenum">
              <a:rPr lang="en-US" smtClean="0"/>
              <a:t>4</a:t>
            </a:fld>
            <a:endParaRPr lang="en-US" dirty="0"/>
          </a:p>
        </p:txBody>
      </p:sp>
      <p:pic>
        <p:nvPicPr>
          <p:cNvPr id="10" name="TAC Kickoff Meeting.pptx">
            <a:hlinkClick r:id="" action="ppaction://media"/>
            <a:extLst>
              <a:ext uri="{FF2B5EF4-FFF2-40B4-BE49-F238E27FC236}">
                <a16:creationId xmlns:a16="http://schemas.microsoft.com/office/drawing/2014/main" id="{2E3601FD-FA19-EF3A-0141-2D5D8AA6464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2218" y="2019617"/>
            <a:ext cx="5003307" cy="2818765"/>
          </a:xfrm>
          <a:prstGeom prst="rect">
            <a:avLst/>
          </a:prstGeom>
        </p:spPr>
      </p:pic>
      <p:sp>
        <p:nvSpPr>
          <p:cNvPr id="55" name="TextBox 54">
            <a:extLst>
              <a:ext uri="{FF2B5EF4-FFF2-40B4-BE49-F238E27FC236}">
                <a16:creationId xmlns:a16="http://schemas.microsoft.com/office/drawing/2014/main" id="{D6681A68-E84C-16DF-B140-831BE988EF04}"/>
              </a:ext>
            </a:extLst>
          </p:cNvPr>
          <p:cNvSpPr txBox="1"/>
          <p:nvPr/>
        </p:nvSpPr>
        <p:spPr>
          <a:xfrm>
            <a:off x="6422703" y="1774797"/>
            <a:ext cx="4375794" cy="372409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City Tour</a:t>
            </a:r>
          </a:p>
          <a:p>
            <a:pPr marL="742950" lvl="1" indent="-285750">
              <a:buFont typeface="Arial" panose="020B0604020202020204" pitchFamily="34" charset="0"/>
              <a:buChar char="•"/>
            </a:pPr>
            <a:r>
              <a:rPr lang="en-US" dirty="0">
                <a:solidFill>
                  <a:schemeClr val="bg1"/>
                </a:solidFill>
              </a:rPr>
              <a:t>April 4, 2025</a:t>
            </a:r>
          </a:p>
          <a:p>
            <a:pPr marL="742950" lvl="1" indent="-285750">
              <a:buFont typeface="Arial" panose="020B0604020202020204" pitchFamily="34" charset="0"/>
              <a:buChar char="•"/>
            </a:pPr>
            <a:endParaRPr lang="en-US" dirty="0">
              <a:solidFill>
                <a:schemeClr val="bg1"/>
              </a:solidFill>
            </a:endParaRPr>
          </a:p>
          <a:p>
            <a:pPr marL="285750" lvl="1" indent="-285750">
              <a:buFont typeface="Arial" panose="020B0604020202020204" pitchFamily="34" charset="0"/>
              <a:buChar char="•"/>
            </a:pPr>
            <a:r>
              <a:rPr lang="en-US" dirty="0">
                <a:solidFill>
                  <a:schemeClr val="bg1"/>
                </a:solidFill>
              </a:rPr>
              <a:t>Project Name </a:t>
            </a:r>
          </a:p>
          <a:p>
            <a:pPr marL="742950" lvl="1" indent="-285750">
              <a:buFont typeface="Arial" panose="020B0604020202020204" pitchFamily="34" charset="0"/>
              <a:buChar char="•"/>
            </a:pPr>
            <a:r>
              <a:rPr lang="en-US" dirty="0">
                <a:solidFill>
                  <a:schemeClr val="bg1"/>
                </a:solidFill>
              </a:rPr>
              <a:t>El Segundo Vision I 2050</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Website</a:t>
            </a:r>
          </a:p>
          <a:p>
            <a:pPr marL="742950" lvl="1" indent="-285750">
              <a:buFont typeface="Arial" panose="020B0604020202020204" pitchFamily="34" charset="0"/>
              <a:buChar char="•"/>
            </a:pPr>
            <a:r>
              <a:rPr lang="en-US" sz="1400" dirty="0">
                <a:solidFill>
                  <a:srgbClr val="FFFF00"/>
                </a:solidFill>
                <a:hlinkClick r:id="rId5">
                  <a:extLst>
                    <a:ext uri="{A12FA001-AC4F-418D-AE19-62706E023703}">
                      <ahyp:hlinkClr xmlns:ahyp="http://schemas.microsoft.com/office/drawing/2018/hyperlinkcolor" val="tx"/>
                    </a:ext>
                  </a:extLst>
                </a:hlinkClick>
              </a:rPr>
              <a:t>https://www.elsegundo.org/government/departments/community-development/planning-division/vision-2050-city-of-el-segundo</a:t>
            </a:r>
            <a:endParaRPr lang="en-US" sz="1400" dirty="0">
              <a:solidFill>
                <a:srgbClr val="FFFF00"/>
              </a:solidFill>
            </a:endParaRPr>
          </a:p>
          <a:p>
            <a:pPr marL="742950" lvl="1"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dirty="0">
                <a:solidFill>
                  <a:schemeClr val="bg1"/>
                </a:solidFill>
              </a:rPr>
              <a:t>City Leadership Interviews</a:t>
            </a:r>
          </a:p>
          <a:p>
            <a:pPr marL="742950" lvl="1" indent="-285750">
              <a:buFont typeface="Arial" panose="020B0604020202020204" pitchFamily="34" charset="0"/>
              <a:buChar char="•"/>
            </a:pPr>
            <a:r>
              <a:rPr lang="en-US" dirty="0">
                <a:solidFill>
                  <a:schemeClr val="bg1"/>
                </a:solidFill>
              </a:rPr>
              <a:t>May 19-30, 2025</a:t>
            </a:r>
          </a:p>
          <a:p>
            <a:pPr lvl="1"/>
            <a:endParaRPr lang="en-US" dirty="0">
              <a:solidFill>
                <a:schemeClr val="bg1"/>
              </a:solidFill>
            </a:endParaRPr>
          </a:p>
        </p:txBody>
      </p:sp>
    </p:spTree>
    <p:extLst>
      <p:ext uri="{BB962C8B-B14F-4D97-AF65-F5344CB8AC3E}">
        <p14:creationId xmlns:p14="http://schemas.microsoft.com/office/powerpoint/2010/main" val="34582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3ED92-7D68-EAFF-1423-B5AA04FBCC7C}"/>
              </a:ext>
            </a:extLst>
          </p:cNvPr>
          <p:cNvSpPr>
            <a:spLocks noGrp="1"/>
          </p:cNvSpPr>
          <p:nvPr>
            <p:ph type="title"/>
          </p:nvPr>
        </p:nvSpPr>
        <p:spPr/>
        <p:txBody>
          <a:bodyPr/>
          <a:lstStyle/>
          <a:p>
            <a:r>
              <a:rPr lang="en-US" dirty="0"/>
              <a:t>Engagement Plan Methods</a:t>
            </a:r>
          </a:p>
        </p:txBody>
      </p:sp>
      <p:graphicFrame>
        <p:nvGraphicFramePr>
          <p:cNvPr id="11" name="Content Placeholder 8">
            <a:extLst>
              <a:ext uri="{FF2B5EF4-FFF2-40B4-BE49-F238E27FC236}">
                <a16:creationId xmlns:a16="http://schemas.microsoft.com/office/drawing/2014/main" id="{B14E3651-640D-E24E-F974-D186EC3B921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4AE04A57-C194-40DF-E026-E1B3E1F497E2}"/>
              </a:ext>
            </a:extLst>
          </p:cNvPr>
          <p:cNvSpPr>
            <a:spLocks noGrp="1"/>
          </p:cNvSpPr>
          <p:nvPr>
            <p:ph type="dt" sz="half" idx="10"/>
          </p:nvPr>
        </p:nvSpPr>
        <p:spPr/>
        <p:txBody>
          <a:bodyPr/>
          <a:lstStyle/>
          <a:p>
            <a:fld id="{BCF39430-DB33-4350-87BB-00D8096540FF}" type="datetime1">
              <a:rPr lang="en-US" smtClean="0"/>
              <a:t>7/2/2025</a:t>
            </a:fld>
            <a:endParaRPr lang="en-US"/>
          </a:p>
        </p:txBody>
      </p:sp>
      <p:sp>
        <p:nvSpPr>
          <p:cNvPr id="6" name="Footer Placeholder 5">
            <a:extLst>
              <a:ext uri="{FF2B5EF4-FFF2-40B4-BE49-F238E27FC236}">
                <a16:creationId xmlns:a16="http://schemas.microsoft.com/office/drawing/2014/main" id="{EDA014B2-EE81-06DA-75EB-FE98F0B6D6C0}"/>
              </a:ext>
            </a:extLst>
          </p:cNvPr>
          <p:cNvSpPr>
            <a:spLocks noGrp="1"/>
          </p:cNvSpPr>
          <p:nvPr>
            <p:ph type="ftr" sz="quarter" idx="11"/>
          </p:nvPr>
        </p:nvSpPr>
        <p:spPr/>
        <p:txBody>
          <a:bodyPr/>
          <a:lstStyle/>
          <a:p>
            <a:r>
              <a:rPr lang="en-US"/>
              <a:t>City of El Segundo | 350 Main St. El Segundo, CA 90245</a:t>
            </a:r>
          </a:p>
        </p:txBody>
      </p:sp>
      <p:sp>
        <p:nvSpPr>
          <p:cNvPr id="7" name="Slide Number Placeholder 6">
            <a:extLst>
              <a:ext uri="{FF2B5EF4-FFF2-40B4-BE49-F238E27FC236}">
                <a16:creationId xmlns:a16="http://schemas.microsoft.com/office/drawing/2014/main" id="{5C9ABA50-2C4A-A5F2-871C-35B8C8809D60}"/>
              </a:ext>
            </a:extLst>
          </p:cNvPr>
          <p:cNvSpPr>
            <a:spLocks noGrp="1"/>
          </p:cNvSpPr>
          <p:nvPr>
            <p:ph type="sldNum" sz="quarter" idx="12"/>
          </p:nvPr>
        </p:nvSpPr>
        <p:spPr/>
        <p:txBody>
          <a:bodyPr/>
          <a:lstStyle/>
          <a:p>
            <a:fld id="{42EC80E1-E6CF-41B1-A27E-1B1B6C718300}" type="slidenum">
              <a:rPr lang="en-US" smtClean="0"/>
              <a:t>5</a:t>
            </a:fld>
            <a:endParaRPr lang="en-US"/>
          </a:p>
        </p:txBody>
      </p:sp>
    </p:spTree>
    <p:extLst>
      <p:ext uri="{BB962C8B-B14F-4D97-AF65-F5344CB8AC3E}">
        <p14:creationId xmlns:p14="http://schemas.microsoft.com/office/powerpoint/2010/main" val="104531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1">
            <a:extLst>
              <a:ext uri="{FF2B5EF4-FFF2-40B4-BE49-F238E27FC236}">
                <a16:creationId xmlns:a16="http://schemas.microsoft.com/office/drawing/2014/main" id="{CB8E7933-C665-D16C-BF3E-3177B4E3B38A}"/>
              </a:ext>
            </a:extLst>
          </p:cNvPr>
          <p:cNvGrpSpPr/>
          <p:nvPr/>
        </p:nvGrpSpPr>
        <p:grpSpPr>
          <a:xfrm>
            <a:off x="9554563" y="-802238"/>
            <a:ext cx="2856852" cy="3429000"/>
            <a:chOff x="0" y="0"/>
            <a:chExt cx="698500" cy="812800"/>
          </a:xfrm>
        </p:grpSpPr>
        <p:sp>
          <p:nvSpPr>
            <p:cNvPr id="9" name="Freeform 22">
              <a:extLst>
                <a:ext uri="{FF2B5EF4-FFF2-40B4-BE49-F238E27FC236}">
                  <a16:creationId xmlns:a16="http://schemas.microsoft.com/office/drawing/2014/main" id="{1706316D-9214-FCB6-55F8-F0811CEE0296}"/>
                </a:ext>
              </a:extLst>
            </p:cNvPr>
            <p:cNvSpPr/>
            <p:nvPr/>
          </p:nvSpPr>
          <p:spPr>
            <a:xfrm>
              <a:off x="0" y="3403"/>
              <a:ext cx="698500" cy="805994"/>
            </a:xfrm>
            <a:custGeom>
              <a:avLst/>
              <a:gdLst/>
              <a:ahLst/>
              <a:cxnLst/>
              <a:rect l="l" t="t" r="r" b="b"/>
              <a:pathLst>
                <a:path w="698500" h="805994">
                  <a:moveTo>
                    <a:pt x="364569" y="5510"/>
                  </a:moveTo>
                  <a:lnTo>
                    <a:pt x="683181" y="190884"/>
                  </a:lnTo>
                  <a:cubicBezTo>
                    <a:pt x="692665" y="196402"/>
                    <a:pt x="698500" y="206547"/>
                    <a:pt x="698500" y="217520"/>
                  </a:cubicBezTo>
                  <a:lnTo>
                    <a:pt x="698500" y="588474"/>
                  </a:lnTo>
                  <a:cubicBezTo>
                    <a:pt x="698500" y="599447"/>
                    <a:pt x="692665" y="609592"/>
                    <a:pt x="683181" y="615110"/>
                  </a:cubicBezTo>
                  <a:lnTo>
                    <a:pt x="364569" y="800484"/>
                  </a:lnTo>
                  <a:cubicBezTo>
                    <a:pt x="355099" y="805994"/>
                    <a:pt x="343401" y="805994"/>
                    <a:pt x="333931" y="800484"/>
                  </a:cubicBezTo>
                  <a:lnTo>
                    <a:pt x="15319" y="615110"/>
                  </a:lnTo>
                  <a:cubicBezTo>
                    <a:pt x="5835" y="609592"/>
                    <a:pt x="0" y="599447"/>
                    <a:pt x="0" y="588474"/>
                  </a:cubicBezTo>
                  <a:lnTo>
                    <a:pt x="0" y="217520"/>
                  </a:lnTo>
                  <a:cubicBezTo>
                    <a:pt x="0" y="206547"/>
                    <a:pt x="5835" y="196402"/>
                    <a:pt x="15319" y="190884"/>
                  </a:cubicBezTo>
                  <a:lnTo>
                    <a:pt x="333931" y="5510"/>
                  </a:lnTo>
                  <a:cubicBezTo>
                    <a:pt x="343401" y="0"/>
                    <a:pt x="355099" y="0"/>
                    <a:pt x="364569" y="5510"/>
                  </a:cubicBezTo>
                  <a:close/>
                </a:path>
              </a:pathLst>
            </a:custGeom>
            <a:solidFill>
              <a:srgbClr val="000000">
                <a:alpha val="0"/>
              </a:srgbClr>
            </a:solidFill>
            <a:ln w="19050" cap="sq">
              <a:solidFill>
                <a:srgbClr val="9A319E"/>
              </a:solidFill>
              <a:prstDash val="solid"/>
              <a:miter/>
            </a:ln>
          </p:spPr>
        </p:sp>
        <p:sp>
          <p:nvSpPr>
            <p:cNvPr id="10" name="TextBox 23">
              <a:extLst>
                <a:ext uri="{FF2B5EF4-FFF2-40B4-BE49-F238E27FC236}">
                  <a16:creationId xmlns:a16="http://schemas.microsoft.com/office/drawing/2014/main" id="{57C2951F-FF9C-C969-E4F1-0CC27E763CA3}"/>
                </a:ext>
              </a:extLst>
            </p:cNvPr>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26">
            <a:extLst>
              <a:ext uri="{FF2B5EF4-FFF2-40B4-BE49-F238E27FC236}">
                <a16:creationId xmlns:a16="http://schemas.microsoft.com/office/drawing/2014/main" id="{A00BDED2-BEF8-00D7-B9AF-02E07EBCFE83}"/>
              </a:ext>
            </a:extLst>
          </p:cNvPr>
          <p:cNvSpPr/>
          <p:nvPr/>
        </p:nvSpPr>
        <p:spPr>
          <a:xfrm>
            <a:off x="7274258" y="2776141"/>
            <a:ext cx="5439892" cy="4179239"/>
          </a:xfrm>
          <a:custGeom>
            <a:avLst/>
            <a:gdLst/>
            <a:ahLst/>
            <a:cxnLst/>
            <a:rect l="l" t="t" r="r" b="b"/>
            <a:pathLst>
              <a:path w="7949214" h="6707149">
                <a:moveTo>
                  <a:pt x="0" y="0"/>
                </a:moveTo>
                <a:lnTo>
                  <a:pt x="7949214" y="0"/>
                </a:lnTo>
                <a:lnTo>
                  <a:pt x="7949214" y="6707149"/>
                </a:lnTo>
                <a:lnTo>
                  <a:pt x="0" y="6707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itle 1">
            <a:extLst>
              <a:ext uri="{FF2B5EF4-FFF2-40B4-BE49-F238E27FC236}">
                <a16:creationId xmlns:a16="http://schemas.microsoft.com/office/drawing/2014/main" id="{497DD696-6EE6-E23C-87C7-110398EE573C}"/>
              </a:ext>
            </a:extLst>
          </p:cNvPr>
          <p:cNvSpPr>
            <a:spLocks noGrp="1"/>
          </p:cNvSpPr>
          <p:nvPr>
            <p:ph type="title"/>
          </p:nvPr>
        </p:nvSpPr>
        <p:spPr/>
        <p:txBody>
          <a:bodyPr/>
          <a:lstStyle/>
          <a:p>
            <a:r>
              <a:rPr lang="en-US" dirty="0"/>
              <a:t>Engagement Metrics and Evaluations</a:t>
            </a:r>
          </a:p>
        </p:txBody>
      </p:sp>
      <p:sp>
        <p:nvSpPr>
          <p:cNvPr id="3" name="Content Placeholder 2">
            <a:extLst>
              <a:ext uri="{FF2B5EF4-FFF2-40B4-BE49-F238E27FC236}">
                <a16:creationId xmlns:a16="http://schemas.microsoft.com/office/drawing/2014/main" id="{6798F006-BE3E-FA33-9452-B4B0E9CE1446}"/>
              </a:ext>
            </a:extLst>
          </p:cNvPr>
          <p:cNvSpPr>
            <a:spLocks noGrp="1"/>
          </p:cNvSpPr>
          <p:nvPr>
            <p:ph idx="1"/>
          </p:nvPr>
        </p:nvSpPr>
        <p:spPr>
          <a:xfrm>
            <a:off x="838200" y="1825625"/>
            <a:ext cx="6729549" cy="4351338"/>
          </a:xfrm>
        </p:spPr>
        <p:txBody>
          <a:bodyPr/>
          <a:lstStyle/>
          <a:p>
            <a:r>
              <a:rPr lang="en-US" dirty="0"/>
              <a:t>Engagement Metrics </a:t>
            </a:r>
          </a:p>
          <a:p>
            <a:pPr lvl="1"/>
            <a:r>
              <a:rPr lang="en-US" dirty="0"/>
              <a:t>(Attached in Engagement Plan page 10-11)</a:t>
            </a:r>
          </a:p>
          <a:p>
            <a:pPr marL="457200" lvl="1" indent="0">
              <a:buNone/>
            </a:pPr>
            <a:endParaRPr lang="en-US" dirty="0"/>
          </a:p>
          <a:p>
            <a:r>
              <a:rPr lang="en-US" dirty="0"/>
              <a:t>Community Questionnaire</a:t>
            </a:r>
          </a:p>
          <a:p>
            <a:pPr lvl="1"/>
            <a:r>
              <a:rPr lang="en-US" dirty="0"/>
              <a:t>TAC Meeting #2</a:t>
            </a:r>
          </a:p>
        </p:txBody>
      </p:sp>
      <p:sp>
        <p:nvSpPr>
          <p:cNvPr id="4" name="Date Placeholder 3">
            <a:extLst>
              <a:ext uri="{FF2B5EF4-FFF2-40B4-BE49-F238E27FC236}">
                <a16:creationId xmlns:a16="http://schemas.microsoft.com/office/drawing/2014/main" id="{C6B1AC9E-911A-559A-6BC1-67F40EC30640}"/>
              </a:ext>
            </a:extLst>
          </p:cNvPr>
          <p:cNvSpPr>
            <a:spLocks noGrp="1"/>
          </p:cNvSpPr>
          <p:nvPr>
            <p:ph type="dt" sz="half" idx="10"/>
          </p:nvPr>
        </p:nvSpPr>
        <p:spPr/>
        <p:txBody>
          <a:bodyPr/>
          <a:lstStyle/>
          <a:p>
            <a:fld id="{D2C25893-C6B2-4F31-9BCC-1E8BCA2C8DF0}" type="datetime1">
              <a:rPr lang="en-US" smtClean="0"/>
              <a:t>7/2/2025</a:t>
            </a:fld>
            <a:endParaRPr lang="en-US" dirty="0"/>
          </a:p>
        </p:txBody>
      </p:sp>
      <p:sp>
        <p:nvSpPr>
          <p:cNvPr id="5" name="Footer Placeholder 4">
            <a:extLst>
              <a:ext uri="{FF2B5EF4-FFF2-40B4-BE49-F238E27FC236}">
                <a16:creationId xmlns:a16="http://schemas.microsoft.com/office/drawing/2014/main" id="{8B6A41B7-EEAC-826D-3D2C-42F3A5D5EA42}"/>
              </a:ext>
            </a:extLst>
          </p:cNvPr>
          <p:cNvSpPr>
            <a:spLocks noGrp="1"/>
          </p:cNvSpPr>
          <p:nvPr>
            <p:ph type="ftr" sz="quarter" idx="11"/>
          </p:nvPr>
        </p:nvSpPr>
        <p:spPr/>
        <p:txBody>
          <a:bodyPr/>
          <a:lstStyle/>
          <a:p>
            <a:r>
              <a:rPr lang="en-US"/>
              <a:t>City of El Segundo | 350 Main St. El Segundo, CA 90245</a:t>
            </a:r>
            <a:endParaRPr lang="en-US" dirty="0"/>
          </a:p>
        </p:txBody>
      </p:sp>
      <p:sp>
        <p:nvSpPr>
          <p:cNvPr id="6" name="Slide Number Placeholder 5">
            <a:extLst>
              <a:ext uri="{FF2B5EF4-FFF2-40B4-BE49-F238E27FC236}">
                <a16:creationId xmlns:a16="http://schemas.microsoft.com/office/drawing/2014/main" id="{CC812C88-51FB-EB73-730C-77D382CF2635}"/>
              </a:ext>
            </a:extLst>
          </p:cNvPr>
          <p:cNvSpPr>
            <a:spLocks noGrp="1"/>
          </p:cNvSpPr>
          <p:nvPr>
            <p:ph type="sldNum" sz="quarter" idx="12"/>
          </p:nvPr>
        </p:nvSpPr>
        <p:spPr/>
        <p:txBody>
          <a:bodyPr/>
          <a:lstStyle/>
          <a:p>
            <a:fld id="{42EC80E1-E6CF-41B1-A27E-1B1B6C718300}" type="slidenum">
              <a:rPr lang="en-US" smtClean="0"/>
              <a:t>6</a:t>
            </a:fld>
            <a:endParaRPr lang="en-US" dirty="0"/>
          </a:p>
        </p:txBody>
      </p:sp>
      <p:grpSp>
        <p:nvGrpSpPr>
          <p:cNvPr id="12" name="Group 24">
            <a:extLst>
              <a:ext uri="{FF2B5EF4-FFF2-40B4-BE49-F238E27FC236}">
                <a16:creationId xmlns:a16="http://schemas.microsoft.com/office/drawing/2014/main" id="{653FE2CB-0B23-B0CE-768E-977C6AD5009B}"/>
              </a:ext>
            </a:extLst>
          </p:cNvPr>
          <p:cNvGrpSpPr/>
          <p:nvPr/>
        </p:nvGrpSpPr>
        <p:grpSpPr>
          <a:xfrm>
            <a:off x="7828506" y="1758152"/>
            <a:ext cx="4114800" cy="4351338"/>
            <a:chOff x="0" y="0"/>
            <a:chExt cx="698500" cy="812800"/>
          </a:xfrm>
        </p:grpSpPr>
        <p:sp>
          <p:nvSpPr>
            <p:cNvPr id="13" name="Freeform 25">
              <a:extLst>
                <a:ext uri="{FF2B5EF4-FFF2-40B4-BE49-F238E27FC236}">
                  <a16:creationId xmlns:a16="http://schemas.microsoft.com/office/drawing/2014/main" id="{479613A7-D953-F63C-85E0-B3D45E6E71FE}"/>
                </a:ext>
              </a:extLst>
            </p:cNvPr>
            <p:cNvSpPr/>
            <p:nvPr/>
          </p:nvSpPr>
          <p:spPr>
            <a:xfrm rot="-103276">
              <a:off x="-5722" y="3751"/>
              <a:ext cx="709944" cy="805298"/>
            </a:xfrm>
            <a:custGeom>
              <a:avLst/>
              <a:gdLst/>
              <a:ahLst/>
              <a:cxnLst/>
              <a:rect l="l" t="t" r="r" b="b"/>
              <a:pathLst>
                <a:path w="709944" h="805298">
                  <a:moveTo>
                    <a:pt x="383816" y="6793"/>
                  </a:moveTo>
                  <a:lnTo>
                    <a:pt x="693531" y="199671"/>
                  </a:lnTo>
                  <a:cubicBezTo>
                    <a:pt x="703831" y="206085"/>
                    <a:pt x="709944" y="217493"/>
                    <a:pt x="709579" y="229621"/>
                  </a:cubicBezTo>
                  <a:lnTo>
                    <a:pt x="698550" y="596658"/>
                  </a:lnTo>
                  <a:cubicBezTo>
                    <a:pt x="698185" y="608786"/>
                    <a:pt x="691399" y="619806"/>
                    <a:pt x="680732" y="625591"/>
                  </a:cubicBezTo>
                  <a:lnTo>
                    <a:pt x="359994" y="799523"/>
                  </a:lnTo>
                  <a:cubicBezTo>
                    <a:pt x="349343" y="805298"/>
                    <a:pt x="336412" y="804909"/>
                    <a:pt x="326128" y="798505"/>
                  </a:cubicBezTo>
                  <a:lnTo>
                    <a:pt x="16413" y="605627"/>
                  </a:lnTo>
                  <a:cubicBezTo>
                    <a:pt x="6113" y="599213"/>
                    <a:pt x="0" y="587805"/>
                    <a:pt x="365" y="575677"/>
                  </a:cubicBezTo>
                  <a:lnTo>
                    <a:pt x="11394" y="208640"/>
                  </a:lnTo>
                  <a:cubicBezTo>
                    <a:pt x="11759" y="196512"/>
                    <a:pt x="18545" y="185492"/>
                    <a:pt x="29212" y="179707"/>
                  </a:cubicBezTo>
                  <a:lnTo>
                    <a:pt x="349950" y="5775"/>
                  </a:lnTo>
                  <a:cubicBezTo>
                    <a:pt x="360601" y="0"/>
                    <a:pt x="373532" y="388"/>
                    <a:pt x="383816" y="6793"/>
                  </a:cubicBezTo>
                  <a:close/>
                </a:path>
              </a:pathLst>
            </a:custGeom>
            <a:blipFill>
              <a:blip r:embed="rId4"/>
              <a:stretch>
                <a:fillRect l="-88375" t="-657" r="-13028" b="-657"/>
              </a:stretch>
            </a:blipFill>
            <a:ln w="66675" cap="sq">
              <a:solidFill>
                <a:srgbClr val="FFFFFF"/>
              </a:solidFill>
              <a:prstDash val="solid"/>
              <a:miter/>
            </a:ln>
          </p:spPr>
          <p:txBody>
            <a:bodyPr/>
            <a:lstStyle/>
            <a:p>
              <a:endParaRPr lang="en-US" dirty="0"/>
            </a:p>
          </p:txBody>
        </p:sp>
      </p:grpSp>
    </p:spTree>
    <p:extLst>
      <p:ext uri="{BB962C8B-B14F-4D97-AF65-F5344CB8AC3E}">
        <p14:creationId xmlns:p14="http://schemas.microsoft.com/office/powerpoint/2010/main" val="154883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77C8-6B00-BD00-E807-3659DE75C51B}"/>
              </a:ext>
            </a:extLst>
          </p:cNvPr>
          <p:cNvSpPr>
            <a:spLocks noGrp="1"/>
          </p:cNvSpPr>
          <p:nvPr>
            <p:ph type="title"/>
          </p:nvPr>
        </p:nvSpPr>
        <p:spPr/>
        <p:txBody>
          <a:bodyPr/>
          <a:lstStyle/>
          <a:p>
            <a:r>
              <a:rPr lang="en-US" dirty="0"/>
              <a:t>Project Phases and Timeline</a:t>
            </a:r>
          </a:p>
        </p:txBody>
      </p:sp>
      <p:sp>
        <p:nvSpPr>
          <p:cNvPr id="4" name="Date Placeholder 3">
            <a:extLst>
              <a:ext uri="{FF2B5EF4-FFF2-40B4-BE49-F238E27FC236}">
                <a16:creationId xmlns:a16="http://schemas.microsoft.com/office/drawing/2014/main" id="{3456BE78-2DED-093B-BE04-D0884C73155C}"/>
              </a:ext>
            </a:extLst>
          </p:cNvPr>
          <p:cNvSpPr>
            <a:spLocks noGrp="1"/>
          </p:cNvSpPr>
          <p:nvPr>
            <p:ph type="dt" sz="half" idx="10"/>
          </p:nvPr>
        </p:nvSpPr>
        <p:spPr/>
        <p:txBody>
          <a:bodyPr/>
          <a:lstStyle/>
          <a:p>
            <a:fld id="{D2C25893-C6B2-4F31-9BCC-1E8BCA2C8DF0}" type="datetime1">
              <a:rPr lang="en-US" smtClean="0"/>
              <a:t>7/2/2025</a:t>
            </a:fld>
            <a:endParaRPr lang="en-US" dirty="0"/>
          </a:p>
        </p:txBody>
      </p:sp>
      <p:sp>
        <p:nvSpPr>
          <p:cNvPr id="5" name="Footer Placeholder 4">
            <a:extLst>
              <a:ext uri="{FF2B5EF4-FFF2-40B4-BE49-F238E27FC236}">
                <a16:creationId xmlns:a16="http://schemas.microsoft.com/office/drawing/2014/main" id="{462F986B-555F-1678-848D-FCE27B261D33}"/>
              </a:ext>
            </a:extLst>
          </p:cNvPr>
          <p:cNvSpPr>
            <a:spLocks noGrp="1"/>
          </p:cNvSpPr>
          <p:nvPr>
            <p:ph type="ftr" sz="quarter" idx="11"/>
          </p:nvPr>
        </p:nvSpPr>
        <p:spPr/>
        <p:txBody>
          <a:bodyPr/>
          <a:lstStyle/>
          <a:p>
            <a:r>
              <a:rPr lang="en-US" dirty="0"/>
              <a:t>City of El Segundo | 350 Main St. El Segundo, CA 90245</a:t>
            </a:r>
          </a:p>
        </p:txBody>
      </p:sp>
      <p:sp>
        <p:nvSpPr>
          <p:cNvPr id="6" name="Slide Number Placeholder 5">
            <a:extLst>
              <a:ext uri="{FF2B5EF4-FFF2-40B4-BE49-F238E27FC236}">
                <a16:creationId xmlns:a16="http://schemas.microsoft.com/office/drawing/2014/main" id="{400F4612-5DA6-E570-84A8-200CE4306ABF}"/>
              </a:ext>
            </a:extLst>
          </p:cNvPr>
          <p:cNvSpPr>
            <a:spLocks noGrp="1"/>
          </p:cNvSpPr>
          <p:nvPr>
            <p:ph type="sldNum" sz="quarter" idx="12"/>
          </p:nvPr>
        </p:nvSpPr>
        <p:spPr/>
        <p:txBody>
          <a:bodyPr/>
          <a:lstStyle/>
          <a:p>
            <a:fld id="{42EC80E1-E6CF-41B1-A27E-1B1B6C718300}" type="slidenum">
              <a:rPr lang="en-US" smtClean="0"/>
              <a:t>7</a:t>
            </a:fld>
            <a:endParaRPr lang="en-US" dirty="0"/>
          </a:p>
        </p:txBody>
      </p:sp>
      <p:sp>
        <p:nvSpPr>
          <p:cNvPr id="7" name="Freeform 16">
            <a:extLst>
              <a:ext uri="{FF2B5EF4-FFF2-40B4-BE49-F238E27FC236}">
                <a16:creationId xmlns:a16="http://schemas.microsoft.com/office/drawing/2014/main" id="{99ECA929-5130-82BC-8DBC-D378E2C78518}"/>
              </a:ext>
            </a:extLst>
          </p:cNvPr>
          <p:cNvSpPr/>
          <p:nvPr/>
        </p:nvSpPr>
        <p:spPr>
          <a:xfrm>
            <a:off x="197619" y="2705633"/>
            <a:ext cx="4239566" cy="3458778"/>
          </a:xfrm>
          <a:custGeom>
            <a:avLst/>
            <a:gdLst/>
            <a:ahLst/>
            <a:cxnLst/>
            <a:rect l="l" t="t" r="r" b="b"/>
            <a:pathLst>
              <a:path w="5137042" h="4366486">
                <a:moveTo>
                  <a:pt x="0" y="0"/>
                </a:moveTo>
                <a:lnTo>
                  <a:pt x="5137043" y="0"/>
                </a:lnTo>
                <a:lnTo>
                  <a:pt x="5137043" y="4366485"/>
                </a:lnTo>
                <a:lnTo>
                  <a:pt x="0" y="43664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19">
            <a:extLst>
              <a:ext uri="{FF2B5EF4-FFF2-40B4-BE49-F238E27FC236}">
                <a16:creationId xmlns:a16="http://schemas.microsoft.com/office/drawing/2014/main" id="{1514BED9-D13A-8806-0F61-09B3C3766B0E}"/>
              </a:ext>
            </a:extLst>
          </p:cNvPr>
          <p:cNvSpPr txBox="1"/>
          <p:nvPr/>
        </p:nvSpPr>
        <p:spPr>
          <a:xfrm>
            <a:off x="500594" y="3169116"/>
            <a:ext cx="3014657" cy="2384435"/>
          </a:xfrm>
          <a:prstGeom prst="rect">
            <a:avLst/>
          </a:prstGeom>
        </p:spPr>
        <p:txBody>
          <a:bodyPr wrap="square" lIns="0" tIns="0" rIns="0" bIns="0" rtlCol="0" anchor="t">
            <a:spAutoFit/>
          </a:bodyPr>
          <a:lstStyle/>
          <a:p>
            <a:pPr algn="ctr">
              <a:lnSpc>
                <a:spcPts val="1727"/>
              </a:lnSpc>
            </a:pPr>
            <a:r>
              <a:rPr lang="en-US" sz="1600" spc="171" dirty="0">
                <a:solidFill>
                  <a:srgbClr val="000000"/>
                </a:solidFill>
                <a:ea typeface="Arial"/>
                <a:cs typeface="Arial"/>
                <a:sym typeface="Arial"/>
              </a:rPr>
              <a:t>Context &amp; Vision</a:t>
            </a:r>
          </a:p>
          <a:p>
            <a:pPr algn="ctr">
              <a:lnSpc>
                <a:spcPts val="1727"/>
              </a:lnSpc>
            </a:pPr>
            <a:r>
              <a:rPr lang="en-US" sz="1400" spc="171" dirty="0">
                <a:solidFill>
                  <a:srgbClr val="000000"/>
                </a:solidFill>
                <a:ea typeface="Arial"/>
                <a:cs typeface="Arial"/>
                <a:sym typeface="Arial"/>
              </a:rPr>
              <a:t>(Apr 2025- Oct 2025)</a:t>
            </a:r>
          </a:p>
          <a:p>
            <a:pPr algn="ctr">
              <a:lnSpc>
                <a:spcPts val="1727"/>
              </a:lnSpc>
            </a:pPr>
            <a:endParaRPr lang="en-US" sz="1400" spc="171" dirty="0">
              <a:solidFill>
                <a:srgbClr val="000000"/>
              </a:solidFill>
              <a:ea typeface="Arial"/>
              <a:cs typeface="Arial"/>
              <a:sym typeface="Arial"/>
            </a:endParaRPr>
          </a:p>
          <a:p>
            <a:pPr algn="l">
              <a:lnSpc>
                <a:spcPts val="1727"/>
              </a:lnSpc>
            </a:pPr>
            <a:r>
              <a:rPr lang="en-US" sz="1400" spc="171" dirty="0">
                <a:solidFill>
                  <a:srgbClr val="000000"/>
                </a:solidFill>
                <a:ea typeface="Arial"/>
                <a:cs typeface="Arial"/>
                <a:sym typeface="Arial"/>
              </a:rPr>
              <a:t>Discover, listen, and learn about the community from residents, businesses, and property owners. Prioritize a highly conversational mode of engagement to receive input and build connections between all groups.</a:t>
            </a:r>
          </a:p>
        </p:txBody>
      </p:sp>
      <p:sp>
        <p:nvSpPr>
          <p:cNvPr id="10" name="Freeform 21">
            <a:extLst>
              <a:ext uri="{FF2B5EF4-FFF2-40B4-BE49-F238E27FC236}">
                <a16:creationId xmlns:a16="http://schemas.microsoft.com/office/drawing/2014/main" id="{6A081705-F90E-3A3C-DA19-30A8D732819F}"/>
              </a:ext>
            </a:extLst>
          </p:cNvPr>
          <p:cNvSpPr/>
          <p:nvPr/>
        </p:nvSpPr>
        <p:spPr>
          <a:xfrm>
            <a:off x="4404734" y="2705633"/>
            <a:ext cx="4239566" cy="3464870"/>
          </a:xfrm>
          <a:custGeom>
            <a:avLst/>
            <a:gdLst/>
            <a:ahLst/>
            <a:cxnLst/>
            <a:rect l="l" t="t" r="r" b="b"/>
            <a:pathLst>
              <a:path w="5137042" h="4366486">
                <a:moveTo>
                  <a:pt x="0" y="0"/>
                </a:moveTo>
                <a:lnTo>
                  <a:pt x="5137042" y="0"/>
                </a:lnTo>
                <a:lnTo>
                  <a:pt x="5137042" y="4366485"/>
                </a:lnTo>
                <a:lnTo>
                  <a:pt x="0" y="43664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28">
            <a:extLst>
              <a:ext uri="{FF2B5EF4-FFF2-40B4-BE49-F238E27FC236}">
                <a16:creationId xmlns:a16="http://schemas.microsoft.com/office/drawing/2014/main" id="{B549A371-23BC-2178-A8B2-A0363D6745CC}"/>
              </a:ext>
            </a:extLst>
          </p:cNvPr>
          <p:cNvSpPr txBox="1"/>
          <p:nvPr/>
        </p:nvSpPr>
        <p:spPr>
          <a:xfrm>
            <a:off x="4736830" y="3189319"/>
            <a:ext cx="3017987" cy="2602444"/>
          </a:xfrm>
          <a:prstGeom prst="rect">
            <a:avLst/>
          </a:prstGeom>
        </p:spPr>
        <p:txBody>
          <a:bodyPr wrap="square" lIns="0" tIns="0" rIns="0" bIns="0" rtlCol="0" anchor="t">
            <a:spAutoFit/>
          </a:bodyPr>
          <a:lstStyle/>
          <a:p>
            <a:pPr algn="ctr">
              <a:lnSpc>
                <a:spcPts val="1727"/>
              </a:lnSpc>
            </a:pPr>
            <a:r>
              <a:rPr lang="en-US" sz="1599" spc="171" dirty="0">
                <a:solidFill>
                  <a:srgbClr val="000000"/>
                </a:solidFill>
                <a:ea typeface="Arial"/>
                <a:cs typeface="Arial"/>
                <a:sym typeface="Arial"/>
              </a:rPr>
              <a:t>Exploring Alternatives </a:t>
            </a:r>
          </a:p>
          <a:p>
            <a:pPr algn="ctr">
              <a:lnSpc>
                <a:spcPts val="1727"/>
              </a:lnSpc>
            </a:pPr>
            <a:r>
              <a:rPr lang="en-US" sz="1400" spc="171" dirty="0">
                <a:solidFill>
                  <a:srgbClr val="000000"/>
                </a:solidFill>
                <a:ea typeface="Arial"/>
                <a:cs typeface="Arial"/>
                <a:sym typeface="Arial"/>
              </a:rPr>
              <a:t>(Sept 2025- Feb 2026)</a:t>
            </a:r>
          </a:p>
          <a:p>
            <a:pPr algn="ctr">
              <a:lnSpc>
                <a:spcPts val="1727"/>
              </a:lnSpc>
            </a:pPr>
            <a:endParaRPr lang="en-US" sz="1400" spc="171" dirty="0">
              <a:solidFill>
                <a:srgbClr val="000000"/>
              </a:solidFill>
              <a:ea typeface="Arial"/>
              <a:cs typeface="Arial"/>
              <a:sym typeface="Arial"/>
            </a:endParaRPr>
          </a:p>
          <a:p>
            <a:pPr algn="l">
              <a:lnSpc>
                <a:spcPts val="1727"/>
              </a:lnSpc>
            </a:pPr>
            <a:r>
              <a:rPr lang="en-US" sz="1400" spc="171" dirty="0">
                <a:solidFill>
                  <a:srgbClr val="000000"/>
                </a:solidFill>
                <a:ea typeface="Arial"/>
                <a:cs typeface="Arial"/>
                <a:sym typeface="Arial"/>
              </a:rPr>
              <a:t>Build from the discovery efforts to explore and conceptualize draft land use concepts, gather additional input and feedback from the community and City agencies, and align the draft policies with the community’s collective vision.</a:t>
            </a:r>
          </a:p>
        </p:txBody>
      </p:sp>
      <p:sp>
        <p:nvSpPr>
          <p:cNvPr id="12" name="Freeform 29">
            <a:extLst>
              <a:ext uri="{FF2B5EF4-FFF2-40B4-BE49-F238E27FC236}">
                <a16:creationId xmlns:a16="http://schemas.microsoft.com/office/drawing/2014/main" id="{B5CC9681-DBED-DC48-9CEB-CEFCDB9969F1}"/>
              </a:ext>
            </a:extLst>
          </p:cNvPr>
          <p:cNvSpPr/>
          <p:nvPr/>
        </p:nvSpPr>
        <p:spPr>
          <a:xfrm rot="5400000">
            <a:off x="5417057" y="1688442"/>
            <a:ext cx="1357884" cy="1603463"/>
          </a:xfrm>
          <a:custGeom>
            <a:avLst/>
            <a:gdLst/>
            <a:ahLst/>
            <a:cxnLst/>
            <a:rect l="l" t="t" r="r" b="b"/>
            <a:pathLst>
              <a:path w="2149402" h="2394877">
                <a:moveTo>
                  <a:pt x="0" y="0"/>
                </a:moveTo>
                <a:lnTo>
                  <a:pt x="2149403" y="0"/>
                </a:lnTo>
                <a:lnTo>
                  <a:pt x="2149403" y="2394877"/>
                </a:lnTo>
                <a:lnTo>
                  <a:pt x="0" y="2394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3" name="Group 31">
            <a:extLst>
              <a:ext uri="{FF2B5EF4-FFF2-40B4-BE49-F238E27FC236}">
                <a16:creationId xmlns:a16="http://schemas.microsoft.com/office/drawing/2014/main" id="{9E82EEC8-C300-735F-07D3-09516AB155DB}"/>
              </a:ext>
            </a:extLst>
          </p:cNvPr>
          <p:cNvGrpSpPr/>
          <p:nvPr/>
        </p:nvGrpSpPr>
        <p:grpSpPr>
          <a:xfrm>
            <a:off x="8644300" y="2685430"/>
            <a:ext cx="3365046" cy="3464872"/>
            <a:chOff x="0" y="0"/>
            <a:chExt cx="5960069" cy="5821981"/>
          </a:xfrm>
        </p:grpSpPr>
        <p:sp>
          <p:nvSpPr>
            <p:cNvPr id="14" name="Freeform 32">
              <a:extLst>
                <a:ext uri="{FF2B5EF4-FFF2-40B4-BE49-F238E27FC236}">
                  <a16:creationId xmlns:a16="http://schemas.microsoft.com/office/drawing/2014/main" id="{E8E726D8-553B-7F01-2683-D8F651BFA7DF}"/>
                </a:ext>
              </a:extLst>
            </p:cNvPr>
            <p:cNvSpPr/>
            <p:nvPr/>
          </p:nvSpPr>
          <p:spPr>
            <a:xfrm>
              <a:off x="0" y="0"/>
              <a:ext cx="4749037" cy="5821981"/>
            </a:xfrm>
            <a:custGeom>
              <a:avLst/>
              <a:gdLst/>
              <a:ahLst/>
              <a:cxnLst/>
              <a:rect l="l" t="t" r="r" b="b"/>
              <a:pathLst>
                <a:path w="4749037" h="5821981">
                  <a:moveTo>
                    <a:pt x="0" y="0"/>
                  </a:moveTo>
                  <a:lnTo>
                    <a:pt x="4749037" y="0"/>
                  </a:lnTo>
                  <a:lnTo>
                    <a:pt x="4749037" y="5821981"/>
                  </a:lnTo>
                  <a:lnTo>
                    <a:pt x="0" y="5821981"/>
                  </a:lnTo>
                  <a:lnTo>
                    <a:pt x="0" y="0"/>
                  </a:lnTo>
                  <a:close/>
                </a:path>
              </a:pathLst>
            </a:custGeom>
            <a:blipFill>
              <a:blip r:embed="rId2">
                <a:extLst>
                  <a:ext uri="{96DAC541-7B7A-43D3-8B79-37D633B846F1}">
                    <asvg:svgBlip xmlns:asvg="http://schemas.microsoft.com/office/drawing/2016/SVG/main" r:embed="rId3"/>
                  </a:ext>
                </a:extLst>
              </a:blip>
              <a:stretch>
                <a:fillRect r="-44226"/>
              </a:stretch>
            </a:blipFill>
          </p:spPr>
        </p:sp>
        <p:sp>
          <p:nvSpPr>
            <p:cNvPr id="15" name="Freeform 33">
              <a:extLst>
                <a:ext uri="{FF2B5EF4-FFF2-40B4-BE49-F238E27FC236}">
                  <a16:creationId xmlns:a16="http://schemas.microsoft.com/office/drawing/2014/main" id="{0B65587C-879E-5B20-68A9-BF962E9C9161}"/>
                </a:ext>
              </a:extLst>
            </p:cNvPr>
            <p:cNvSpPr/>
            <p:nvPr/>
          </p:nvSpPr>
          <p:spPr>
            <a:xfrm flipH="1">
              <a:off x="3205454" y="0"/>
              <a:ext cx="2754615" cy="5821981"/>
            </a:xfrm>
            <a:custGeom>
              <a:avLst/>
              <a:gdLst/>
              <a:ahLst/>
              <a:cxnLst/>
              <a:rect l="l" t="t" r="r" b="b"/>
              <a:pathLst>
                <a:path w="2754615" h="5821981">
                  <a:moveTo>
                    <a:pt x="2754615" y="0"/>
                  </a:moveTo>
                  <a:lnTo>
                    <a:pt x="0" y="0"/>
                  </a:lnTo>
                  <a:lnTo>
                    <a:pt x="0" y="5821981"/>
                  </a:lnTo>
                  <a:lnTo>
                    <a:pt x="2754615" y="5821981"/>
                  </a:lnTo>
                  <a:lnTo>
                    <a:pt x="2754615" y="0"/>
                  </a:lnTo>
                  <a:close/>
                </a:path>
              </a:pathLst>
            </a:custGeom>
            <a:blipFill>
              <a:blip r:embed="rId2">
                <a:extLst>
                  <a:ext uri="{96DAC541-7B7A-43D3-8B79-37D633B846F1}">
                    <asvg:svgBlip xmlns:asvg="http://schemas.microsoft.com/office/drawing/2016/SVG/main" r:embed="rId6"/>
                  </a:ext>
                </a:extLst>
              </a:blip>
              <a:stretch>
                <a:fillRect r="-148651"/>
              </a:stretch>
            </a:blipFill>
          </p:spPr>
        </p:sp>
      </p:grpSp>
      <p:sp>
        <p:nvSpPr>
          <p:cNvPr id="17" name="TextBox 39">
            <a:extLst>
              <a:ext uri="{FF2B5EF4-FFF2-40B4-BE49-F238E27FC236}">
                <a16:creationId xmlns:a16="http://schemas.microsoft.com/office/drawing/2014/main" id="{1F9D8EE2-04A8-FD2C-A41B-69B20B884B53}"/>
              </a:ext>
            </a:extLst>
          </p:cNvPr>
          <p:cNvSpPr txBox="1"/>
          <p:nvPr/>
        </p:nvSpPr>
        <p:spPr>
          <a:xfrm>
            <a:off x="8934300" y="3193924"/>
            <a:ext cx="2786632" cy="1512402"/>
          </a:xfrm>
          <a:prstGeom prst="rect">
            <a:avLst/>
          </a:prstGeom>
        </p:spPr>
        <p:txBody>
          <a:bodyPr wrap="square" lIns="0" tIns="0" rIns="0" bIns="0" rtlCol="0" anchor="t">
            <a:spAutoFit/>
          </a:bodyPr>
          <a:lstStyle/>
          <a:p>
            <a:pPr algn="ctr">
              <a:lnSpc>
                <a:spcPts val="1727"/>
              </a:lnSpc>
            </a:pPr>
            <a:r>
              <a:rPr lang="en-US" sz="1599" spc="171" dirty="0">
                <a:solidFill>
                  <a:srgbClr val="000000"/>
                </a:solidFill>
                <a:ea typeface="Arial"/>
                <a:cs typeface="Arial"/>
                <a:sym typeface="Arial"/>
              </a:rPr>
              <a:t>Future Foundations</a:t>
            </a:r>
          </a:p>
          <a:p>
            <a:pPr algn="ctr">
              <a:lnSpc>
                <a:spcPts val="1727"/>
              </a:lnSpc>
            </a:pPr>
            <a:r>
              <a:rPr lang="en-US" sz="1599" spc="171" dirty="0">
                <a:solidFill>
                  <a:srgbClr val="000000"/>
                </a:solidFill>
                <a:ea typeface="Arial"/>
                <a:cs typeface="Arial"/>
                <a:sym typeface="Arial"/>
              </a:rPr>
              <a:t>(May 25- June 26)</a:t>
            </a:r>
          </a:p>
          <a:p>
            <a:pPr algn="ctr">
              <a:lnSpc>
                <a:spcPts val="1727"/>
              </a:lnSpc>
            </a:pPr>
            <a:endParaRPr lang="en-US" sz="1599" spc="171" dirty="0">
              <a:solidFill>
                <a:srgbClr val="000000"/>
              </a:solidFill>
              <a:ea typeface="Arial"/>
              <a:cs typeface="Arial"/>
              <a:sym typeface="Arial"/>
            </a:endParaRPr>
          </a:p>
          <a:p>
            <a:pPr algn="l">
              <a:lnSpc>
                <a:spcPts val="1727"/>
              </a:lnSpc>
            </a:pPr>
            <a:r>
              <a:rPr lang="en-US" sz="1400" spc="171" dirty="0">
                <a:solidFill>
                  <a:srgbClr val="000000"/>
                </a:solidFill>
                <a:ea typeface="Arial"/>
                <a:cs typeface="Arial"/>
                <a:sym typeface="Arial"/>
              </a:rPr>
              <a:t>Refine land use concepts ahead of presenting the draft Land Use Element for adoption.</a:t>
            </a:r>
          </a:p>
        </p:txBody>
      </p:sp>
      <p:sp>
        <p:nvSpPr>
          <p:cNvPr id="18" name="Freeform 40">
            <a:extLst>
              <a:ext uri="{FF2B5EF4-FFF2-40B4-BE49-F238E27FC236}">
                <a16:creationId xmlns:a16="http://schemas.microsoft.com/office/drawing/2014/main" id="{E0DA7685-1DA9-E6AB-68DA-02EA9141C15A}"/>
              </a:ext>
            </a:extLst>
          </p:cNvPr>
          <p:cNvSpPr/>
          <p:nvPr/>
        </p:nvSpPr>
        <p:spPr>
          <a:xfrm flipH="1">
            <a:off x="10735432" y="-59346"/>
            <a:ext cx="1555251" cy="1506205"/>
          </a:xfrm>
          <a:custGeom>
            <a:avLst/>
            <a:gdLst/>
            <a:ahLst/>
            <a:cxnLst/>
            <a:rect l="l" t="t" r="r" b="b"/>
            <a:pathLst>
              <a:path w="3824552" h="4333770">
                <a:moveTo>
                  <a:pt x="3824552" y="0"/>
                </a:moveTo>
                <a:lnTo>
                  <a:pt x="0" y="0"/>
                </a:lnTo>
                <a:lnTo>
                  <a:pt x="0" y="4333770"/>
                </a:lnTo>
                <a:lnTo>
                  <a:pt x="3824552" y="4333770"/>
                </a:lnTo>
                <a:lnTo>
                  <a:pt x="3824552"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30">
            <a:extLst>
              <a:ext uri="{FF2B5EF4-FFF2-40B4-BE49-F238E27FC236}">
                <a16:creationId xmlns:a16="http://schemas.microsoft.com/office/drawing/2014/main" id="{7C2924CE-73A3-D501-58F4-AC1C2A853AA3}"/>
              </a:ext>
            </a:extLst>
          </p:cNvPr>
          <p:cNvSpPr txBox="1"/>
          <p:nvPr/>
        </p:nvSpPr>
        <p:spPr>
          <a:xfrm>
            <a:off x="5817766" y="2034869"/>
            <a:ext cx="573573" cy="861518"/>
          </a:xfrm>
          <a:prstGeom prst="rect">
            <a:avLst/>
          </a:prstGeom>
        </p:spPr>
        <p:txBody>
          <a:bodyPr wrap="square" lIns="0" tIns="0" rIns="0" bIns="0" rtlCol="0" anchor="t">
            <a:spAutoFit/>
          </a:bodyPr>
          <a:lstStyle/>
          <a:p>
            <a:pPr algn="ctr">
              <a:lnSpc>
                <a:spcPts val="7489"/>
              </a:lnSpc>
            </a:pPr>
            <a:r>
              <a:rPr lang="en-US" sz="4800" b="1" dirty="0">
                <a:solidFill>
                  <a:schemeClr val="bg1"/>
                </a:solidFill>
                <a:latin typeface="Poppins Semi-Bold"/>
                <a:ea typeface="Poppins Semi-Bold"/>
                <a:cs typeface="Poppins Semi-Bold"/>
                <a:sym typeface="Poppins Semi-Bold"/>
              </a:rPr>
              <a:t>2</a:t>
            </a:r>
          </a:p>
        </p:txBody>
      </p:sp>
      <p:sp>
        <p:nvSpPr>
          <p:cNvPr id="20" name="Freeform 29">
            <a:extLst>
              <a:ext uri="{FF2B5EF4-FFF2-40B4-BE49-F238E27FC236}">
                <a16:creationId xmlns:a16="http://schemas.microsoft.com/office/drawing/2014/main" id="{193043EA-F7B6-26EC-935F-90A8F51F03F2}"/>
              </a:ext>
            </a:extLst>
          </p:cNvPr>
          <p:cNvSpPr/>
          <p:nvPr/>
        </p:nvSpPr>
        <p:spPr>
          <a:xfrm rot="5400000">
            <a:off x="1255740" y="1711802"/>
            <a:ext cx="1357884" cy="1603463"/>
          </a:xfrm>
          <a:custGeom>
            <a:avLst/>
            <a:gdLst/>
            <a:ahLst/>
            <a:cxnLst/>
            <a:rect l="l" t="t" r="r" b="b"/>
            <a:pathLst>
              <a:path w="2149402" h="2394877">
                <a:moveTo>
                  <a:pt x="0" y="0"/>
                </a:moveTo>
                <a:lnTo>
                  <a:pt x="2149403" y="0"/>
                </a:lnTo>
                <a:lnTo>
                  <a:pt x="2149403" y="2394877"/>
                </a:lnTo>
                <a:lnTo>
                  <a:pt x="0" y="2394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30">
            <a:extLst>
              <a:ext uri="{FF2B5EF4-FFF2-40B4-BE49-F238E27FC236}">
                <a16:creationId xmlns:a16="http://schemas.microsoft.com/office/drawing/2014/main" id="{2FA45CDE-EFB2-97DB-5474-C494E6345437}"/>
              </a:ext>
            </a:extLst>
          </p:cNvPr>
          <p:cNvSpPr txBox="1"/>
          <p:nvPr/>
        </p:nvSpPr>
        <p:spPr>
          <a:xfrm>
            <a:off x="1656449" y="2058229"/>
            <a:ext cx="573573" cy="861518"/>
          </a:xfrm>
          <a:prstGeom prst="rect">
            <a:avLst/>
          </a:prstGeom>
        </p:spPr>
        <p:txBody>
          <a:bodyPr wrap="square" lIns="0" tIns="0" rIns="0" bIns="0" rtlCol="0" anchor="t">
            <a:spAutoFit/>
          </a:bodyPr>
          <a:lstStyle/>
          <a:p>
            <a:pPr algn="ctr">
              <a:lnSpc>
                <a:spcPts val="7489"/>
              </a:lnSpc>
            </a:pPr>
            <a:r>
              <a:rPr lang="en-US" sz="4800" b="1" dirty="0">
                <a:solidFill>
                  <a:schemeClr val="bg1"/>
                </a:solidFill>
                <a:latin typeface="Poppins Semi-Bold"/>
                <a:ea typeface="Poppins Semi-Bold"/>
                <a:cs typeface="Poppins Semi-Bold"/>
                <a:sym typeface="Poppins Semi-Bold"/>
              </a:rPr>
              <a:t>1</a:t>
            </a:r>
          </a:p>
        </p:txBody>
      </p:sp>
      <p:sp>
        <p:nvSpPr>
          <p:cNvPr id="22" name="Freeform 29">
            <a:extLst>
              <a:ext uri="{FF2B5EF4-FFF2-40B4-BE49-F238E27FC236}">
                <a16:creationId xmlns:a16="http://schemas.microsoft.com/office/drawing/2014/main" id="{F8CA9E8E-CAA9-3E09-039B-0757BDFFAEC9}"/>
              </a:ext>
            </a:extLst>
          </p:cNvPr>
          <p:cNvSpPr/>
          <p:nvPr/>
        </p:nvSpPr>
        <p:spPr>
          <a:xfrm rot="5400000">
            <a:off x="9578377" y="1668241"/>
            <a:ext cx="1357884" cy="1603463"/>
          </a:xfrm>
          <a:custGeom>
            <a:avLst/>
            <a:gdLst/>
            <a:ahLst/>
            <a:cxnLst/>
            <a:rect l="l" t="t" r="r" b="b"/>
            <a:pathLst>
              <a:path w="2149402" h="2394877">
                <a:moveTo>
                  <a:pt x="0" y="0"/>
                </a:moveTo>
                <a:lnTo>
                  <a:pt x="2149403" y="0"/>
                </a:lnTo>
                <a:lnTo>
                  <a:pt x="2149403" y="2394877"/>
                </a:lnTo>
                <a:lnTo>
                  <a:pt x="0" y="2394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TextBox 30">
            <a:extLst>
              <a:ext uri="{FF2B5EF4-FFF2-40B4-BE49-F238E27FC236}">
                <a16:creationId xmlns:a16="http://schemas.microsoft.com/office/drawing/2014/main" id="{6A749004-2CE7-1631-33B7-14BCA29E4790}"/>
              </a:ext>
            </a:extLst>
          </p:cNvPr>
          <p:cNvSpPr txBox="1"/>
          <p:nvPr/>
        </p:nvSpPr>
        <p:spPr>
          <a:xfrm>
            <a:off x="9979086" y="2014668"/>
            <a:ext cx="573573" cy="861518"/>
          </a:xfrm>
          <a:prstGeom prst="rect">
            <a:avLst/>
          </a:prstGeom>
        </p:spPr>
        <p:txBody>
          <a:bodyPr wrap="square" lIns="0" tIns="0" rIns="0" bIns="0" rtlCol="0" anchor="t">
            <a:spAutoFit/>
          </a:bodyPr>
          <a:lstStyle/>
          <a:p>
            <a:pPr algn="ctr">
              <a:lnSpc>
                <a:spcPts val="7489"/>
              </a:lnSpc>
            </a:pPr>
            <a:r>
              <a:rPr lang="en-US" sz="4800" b="1" dirty="0">
                <a:solidFill>
                  <a:schemeClr val="bg1"/>
                </a:solidFill>
                <a:latin typeface="Poppins Semi-Bold"/>
                <a:ea typeface="Poppins Semi-Bold"/>
                <a:cs typeface="Poppins Semi-Bold"/>
                <a:sym typeface="Poppins Semi-Bold"/>
              </a:rPr>
              <a:t>3</a:t>
            </a:r>
          </a:p>
        </p:txBody>
      </p:sp>
    </p:spTree>
    <p:extLst>
      <p:ext uri="{BB962C8B-B14F-4D97-AF65-F5344CB8AC3E}">
        <p14:creationId xmlns:p14="http://schemas.microsoft.com/office/powerpoint/2010/main" val="80455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8">
            <a:extLst>
              <a:ext uri="{FF2B5EF4-FFF2-40B4-BE49-F238E27FC236}">
                <a16:creationId xmlns:a16="http://schemas.microsoft.com/office/drawing/2014/main" id="{56C373E4-703B-50E1-C960-DC1F49FD7EEF}"/>
              </a:ext>
            </a:extLst>
          </p:cNvPr>
          <p:cNvGrpSpPr/>
          <p:nvPr/>
        </p:nvGrpSpPr>
        <p:grpSpPr>
          <a:xfrm>
            <a:off x="8748935" y="1872461"/>
            <a:ext cx="2604865" cy="3017419"/>
            <a:chOff x="0" y="0"/>
            <a:chExt cx="698500" cy="812800"/>
          </a:xfrm>
        </p:grpSpPr>
        <p:sp>
          <p:nvSpPr>
            <p:cNvPr id="42" name="Freeform 9">
              <a:extLst>
                <a:ext uri="{FF2B5EF4-FFF2-40B4-BE49-F238E27FC236}">
                  <a16:creationId xmlns:a16="http://schemas.microsoft.com/office/drawing/2014/main" id="{A5A5BC24-6D8A-E129-2B51-5A5CD62FD32E}"/>
                </a:ext>
              </a:extLst>
            </p:cNvPr>
            <p:cNvSpPr/>
            <p:nvPr/>
          </p:nvSpPr>
          <p:spPr>
            <a:xfrm>
              <a:off x="0" y="3645"/>
              <a:ext cx="698500" cy="805511"/>
            </a:xfrm>
            <a:custGeom>
              <a:avLst/>
              <a:gdLst/>
              <a:ahLst/>
              <a:cxnLst/>
              <a:rect l="l" t="t" r="r" b="b"/>
              <a:pathLst>
                <a:path w="698500" h="805511">
                  <a:moveTo>
                    <a:pt x="365655" y="5900"/>
                  </a:moveTo>
                  <a:lnTo>
                    <a:pt x="682095" y="190010"/>
                  </a:lnTo>
                  <a:cubicBezTo>
                    <a:pt x="692252" y="195920"/>
                    <a:pt x="698500" y="206784"/>
                    <a:pt x="698500" y="218535"/>
                  </a:cubicBezTo>
                  <a:lnTo>
                    <a:pt x="698500" y="586975"/>
                  </a:lnTo>
                  <a:cubicBezTo>
                    <a:pt x="698500" y="598726"/>
                    <a:pt x="692252" y="609590"/>
                    <a:pt x="682095" y="615500"/>
                  </a:cubicBezTo>
                  <a:lnTo>
                    <a:pt x="365655" y="799610"/>
                  </a:lnTo>
                  <a:cubicBezTo>
                    <a:pt x="355514" y="805510"/>
                    <a:pt x="342986" y="805510"/>
                    <a:pt x="332845" y="799610"/>
                  </a:cubicBezTo>
                  <a:lnTo>
                    <a:pt x="16405" y="615500"/>
                  </a:lnTo>
                  <a:cubicBezTo>
                    <a:pt x="6248" y="609590"/>
                    <a:pt x="0" y="598726"/>
                    <a:pt x="0" y="586975"/>
                  </a:cubicBezTo>
                  <a:lnTo>
                    <a:pt x="0" y="218535"/>
                  </a:lnTo>
                  <a:cubicBezTo>
                    <a:pt x="0" y="206784"/>
                    <a:pt x="6248" y="195920"/>
                    <a:pt x="16405" y="190010"/>
                  </a:cubicBezTo>
                  <a:lnTo>
                    <a:pt x="332845" y="5900"/>
                  </a:lnTo>
                  <a:cubicBezTo>
                    <a:pt x="342986" y="0"/>
                    <a:pt x="355514" y="0"/>
                    <a:pt x="365655" y="5900"/>
                  </a:cubicBezTo>
                  <a:close/>
                </a:path>
              </a:pathLst>
            </a:custGeom>
            <a:blipFill>
              <a:blip r:embed="rId3"/>
              <a:stretch>
                <a:fillRect l="-184570" t="-637" r="-40611" b="-4432"/>
              </a:stretch>
            </a:blipFill>
            <a:ln w="238125" cap="sq">
              <a:solidFill>
                <a:srgbClr val="FFFFFF"/>
              </a:solidFill>
              <a:prstDash val="solid"/>
              <a:miter/>
            </a:ln>
          </p:spPr>
        </p:sp>
      </p:grpSp>
      <p:sp>
        <p:nvSpPr>
          <p:cNvPr id="2" name="Title 1">
            <a:extLst>
              <a:ext uri="{FF2B5EF4-FFF2-40B4-BE49-F238E27FC236}">
                <a16:creationId xmlns:a16="http://schemas.microsoft.com/office/drawing/2014/main" id="{8D7FEE59-A244-950D-19FB-E08D3BA39F16}"/>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F1959B0-7ACA-2A7C-12EA-8E9E59FB8C1F}"/>
              </a:ext>
            </a:extLst>
          </p:cNvPr>
          <p:cNvSpPr>
            <a:spLocks noGrp="1"/>
          </p:cNvSpPr>
          <p:nvPr>
            <p:ph idx="1"/>
          </p:nvPr>
        </p:nvSpPr>
        <p:spPr>
          <a:xfrm>
            <a:off x="838200" y="1825625"/>
            <a:ext cx="7315200" cy="4351338"/>
          </a:xfrm>
        </p:spPr>
        <p:txBody>
          <a:bodyPr>
            <a:normAutofit/>
          </a:bodyPr>
          <a:lstStyle/>
          <a:p>
            <a:r>
              <a:rPr lang="en-US" dirty="0"/>
              <a:t>Next TAC Meetings w/ Consultants</a:t>
            </a:r>
          </a:p>
          <a:p>
            <a:pPr lvl="1"/>
            <a:r>
              <a:rPr lang="en-US" dirty="0"/>
              <a:t>After Existing Conditions Analysis</a:t>
            </a:r>
          </a:p>
          <a:p>
            <a:pPr lvl="2"/>
            <a:r>
              <a:rPr lang="en-US" dirty="0"/>
              <a:t>July 31, 2025</a:t>
            </a:r>
          </a:p>
          <a:p>
            <a:pPr lvl="1"/>
            <a:r>
              <a:rPr lang="en-US" dirty="0"/>
              <a:t>After formulated alternatives</a:t>
            </a:r>
          </a:p>
          <a:p>
            <a:pPr lvl="1"/>
            <a:r>
              <a:rPr lang="en-US" dirty="0"/>
              <a:t>After draft Land Use Element </a:t>
            </a:r>
          </a:p>
          <a:p>
            <a:pPr marL="457200" lvl="1" indent="0">
              <a:buNone/>
            </a:pPr>
            <a:endParaRPr lang="en-US" dirty="0"/>
          </a:p>
          <a:p>
            <a:r>
              <a:rPr lang="en-US" dirty="0"/>
              <a:t>Community Workshop #1</a:t>
            </a:r>
          </a:p>
          <a:p>
            <a:pPr lvl="1"/>
            <a:r>
              <a:rPr lang="en-US" dirty="0"/>
              <a:t>August 13, 2025</a:t>
            </a:r>
          </a:p>
          <a:p>
            <a:pPr lvl="1"/>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23C50C69-4ECD-EB0F-0056-CE2BFF7F2D9D}"/>
              </a:ext>
            </a:extLst>
          </p:cNvPr>
          <p:cNvSpPr>
            <a:spLocks noGrp="1"/>
          </p:cNvSpPr>
          <p:nvPr>
            <p:ph type="dt" sz="half" idx="10"/>
          </p:nvPr>
        </p:nvSpPr>
        <p:spPr/>
        <p:txBody>
          <a:bodyPr/>
          <a:lstStyle/>
          <a:p>
            <a:fld id="{D2C25893-C6B2-4F31-9BCC-1E8BCA2C8DF0}" type="datetime1">
              <a:rPr lang="en-US" smtClean="0"/>
              <a:t>7/2/2025</a:t>
            </a:fld>
            <a:endParaRPr lang="en-US" dirty="0"/>
          </a:p>
        </p:txBody>
      </p:sp>
      <p:sp>
        <p:nvSpPr>
          <p:cNvPr id="5" name="Footer Placeholder 4">
            <a:extLst>
              <a:ext uri="{FF2B5EF4-FFF2-40B4-BE49-F238E27FC236}">
                <a16:creationId xmlns:a16="http://schemas.microsoft.com/office/drawing/2014/main" id="{DA322622-AADC-82AF-5D3E-426B748B6CE8}"/>
              </a:ext>
            </a:extLst>
          </p:cNvPr>
          <p:cNvSpPr>
            <a:spLocks noGrp="1"/>
          </p:cNvSpPr>
          <p:nvPr>
            <p:ph type="ftr" sz="quarter" idx="11"/>
          </p:nvPr>
        </p:nvSpPr>
        <p:spPr/>
        <p:txBody>
          <a:bodyPr/>
          <a:lstStyle/>
          <a:p>
            <a:r>
              <a:rPr lang="en-US"/>
              <a:t>City of El Segundo | 350 Main St. El Segundo, CA 90245</a:t>
            </a:r>
            <a:endParaRPr lang="en-US" dirty="0"/>
          </a:p>
        </p:txBody>
      </p:sp>
      <p:sp>
        <p:nvSpPr>
          <p:cNvPr id="6" name="Slide Number Placeholder 5">
            <a:extLst>
              <a:ext uri="{FF2B5EF4-FFF2-40B4-BE49-F238E27FC236}">
                <a16:creationId xmlns:a16="http://schemas.microsoft.com/office/drawing/2014/main" id="{2CD07006-E788-E0D4-69D0-F85D86D35F94}"/>
              </a:ext>
            </a:extLst>
          </p:cNvPr>
          <p:cNvSpPr>
            <a:spLocks noGrp="1"/>
          </p:cNvSpPr>
          <p:nvPr>
            <p:ph type="sldNum" sz="quarter" idx="12"/>
          </p:nvPr>
        </p:nvSpPr>
        <p:spPr/>
        <p:txBody>
          <a:bodyPr/>
          <a:lstStyle/>
          <a:p>
            <a:fld id="{42EC80E1-E6CF-41B1-A27E-1B1B6C718300}" type="slidenum">
              <a:rPr lang="en-US" smtClean="0"/>
              <a:t>8</a:t>
            </a:fld>
            <a:endParaRPr lang="en-US" dirty="0"/>
          </a:p>
        </p:txBody>
      </p:sp>
      <p:sp>
        <p:nvSpPr>
          <p:cNvPr id="18" name="Freeform 7">
            <a:extLst>
              <a:ext uri="{FF2B5EF4-FFF2-40B4-BE49-F238E27FC236}">
                <a16:creationId xmlns:a16="http://schemas.microsoft.com/office/drawing/2014/main" id="{F2BDAF03-957C-1D21-1EA4-0A0D1ED12CCC}"/>
              </a:ext>
            </a:extLst>
          </p:cNvPr>
          <p:cNvSpPr/>
          <p:nvPr/>
        </p:nvSpPr>
        <p:spPr>
          <a:xfrm>
            <a:off x="8369038" y="1522677"/>
            <a:ext cx="3364658" cy="3734161"/>
          </a:xfrm>
          <a:custGeom>
            <a:avLst/>
            <a:gdLst/>
            <a:ahLst/>
            <a:cxnLst/>
            <a:rect l="l" t="t" r="r" b="b"/>
            <a:pathLst>
              <a:path w="7284118" h="8300989">
                <a:moveTo>
                  <a:pt x="0" y="0"/>
                </a:moveTo>
                <a:lnTo>
                  <a:pt x="7284118" y="0"/>
                </a:lnTo>
                <a:lnTo>
                  <a:pt x="7284118" y="8300988"/>
                </a:lnTo>
                <a:lnTo>
                  <a:pt x="0" y="83009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30" name="Group 13">
            <a:extLst>
              <a:ext uri="{FF2B5EF4-FFF2-40B4-BE49-F238E27FC236}">
                <a16:creationId xmlns:a16="http://schemas.microsoft.com/office/drawing/2014/main" id="{F5B2BB18-BE9C-4FFC-A7B3-F6D85C83E3AE}"/>
              </a:ext>
            </a:extLst>
          </p:cNvPr>
          <p:cNvGrpSpPr/>
          <p:nvPr/>
        </p:nvGrpSpPr>
        <p:grpSpPr>
          <a:xfrm>
            <a:off x="10717619" y="-297657"/>
            <a:ext cx="1356706" cy="1257792"/>
            <a:chOff x="0" y="0"/>
            <a:chExt cx="698500" cy="812800"/>
          </a:xfrm>
        </p:grpSpPr>
        <p:sp>
          <p:nvSpPr>
            <p:cNvPr id="31" name="Freeform 14">
              <a:extLst>
                <a:ext uri="{FF2B5EF4-FFF2-40B4-BE49-F238E27FC236}">
                  <a16:creationId xmlns:a16="http://schemas.microsoft.com/office/drawing/2014/main" id="{3201DB37-8C63-DA36-0B3B-86731DA51D69}"/>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3E0DE"/>
            </a:solidFill>
            <a:ln cap="sq">
              <a:noFill/>
              <a:prstDash val="solid"/>
              <a:miter/>
            </a:ln>
          </p:spPr>
        </p:sp>
        <p:sp>
          <p:nvSpPr>
            <p:cNvPr id="32" name="TextBox 15">
              <a:extLst>
                <a:ext uri="{FF2B5EF4-FFF2-40B4-BE49-F238E27FC236}">
                  <a16:creationId xmlns:a16="http://schemas.microsoft.com/office/drawing/2014/main" id="{23D26EB5-B5EC-B446-453D-BC6065C69BA1}"/>
                </a:ext>
              </a:extLst>
            </p:cNvPr>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16">
            <a:extLst>
              <a:ext uri="{FF2B5EF4-FFF2-40B4-BE49-F238E27FC236}">
                <a16:creationId xmlns:a16="http://schemas.microsoft.com/office/drawing/2014/main" id="{5177DD4A-BB40-155A-2372-5C684FC08E26}"/>
              </a:ext>
            </a:extLst>
          </p:cNvPr>
          <p:cNvGrpSpPr/>
          <p:nvPr/>
        </p:nvGrpSpPr>
        <p:grpSpPr>
          <a:xfrm>
            <a:off x="8662028" y="875590"/>
            <a:ext cx="618120" cy="676360"/>
            <a:chOff x="0" y="0"/>
            <a:chExt cx="698500" cy="812800"/>
          </a:xfrm>
        </p:grpSpPr>
        <p:sp>
          <p:nvSpPr>
            <p:cNvPr id="34" name="Freeform 17">
              <a:extLst>
                <a:ext uri="{FF2B5EF4-FFF2-40B4-BE49-F238E27FC236}">
                  <a16:creationId xmlns:a16="http://schemas.microsoft.com/office/drawing/2014/main" id="{DC7047F9-CED6-292C-5D15-976BB7B77A2B}"/>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adFill rotWithShape="1">
              <a:gsLst>
                <a:gs pos="0">
                  <a:srgbClr val="99339E">
                    <a:alpha val="100000"/>
                  </a:srgbClr>
                </a:gs>
                <a:gs pos="50000">
                  <a:srgbClr val="6052AE">
                    <a:alpha val="100000"/>
                  </a:srgbClr>
                </a:gs>
                <a:gs pos="100000">
                  <a:srgbClr val="6D86CA">
                    <a:alpha val="100000"/>
                  </a:srgbClr>
                </a:gs>
              </a:gsLst>
              <a:lin ang="5400000"/>
            </a:gradFill>
            <a:ln cap="sq">
              <a:noFill/>
              <a:prstDash val="solid"/>
              <a:miter/>
            </a:ln>
          </p:spPr>
        </p:sp>
        <p:sp>
          <p:nvSpPr>
            <p:cNvPr id="35" name="TextBox 18">
              <a:extLst>
                <a:ext uri="{FF2B5EF4-FFF2-40B4-BE49-F238E27FC236}">
                  <a16:creationId xmlns:a16="http://schemas.microsoft.com/office/drawing/2014/main" id="{8DBE4DA6-2726-248B-FEF9-9FD17DEEA6B0}"/>
                </a:ext>
              </a:extLst>
            </p:cNvPr>
            <p:cNvSpPr txBox="1"/>
            <p:nvPr/>
          </p:nvSpPr>
          <p:spPr>
            <a:xfrm>
              <a:off x="0" y="101600"/>
              <a:ext cx="6985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22">
            <a:extLst>
              <a:ext uri="{FF2B5EF4-FFF2-40B4-BE49-F238E27FC236}">
                <a16:creationId xmlns:a16="http://schemas.microsoft.com/office/drawing/2014/main" id="{670C3E1F-C655-DDC7-8B79-8B42A4E84377}"/>
              </a:ext>
            </a:extLst>
          </p:cNvPr>
          <p:cNvGrpSpPr/>
          <p:nvPr/>
        </p:nvGrpSpPr>
        <p:grpSpPr>
          <a:xfrm>
            <a:off x="10322055" y="4674997"/>
            <a:ext cx="2604865" cy="3003932"/>
            <a:chOff x="0" y="0"/>
            <a:chExt cx="698500" cy="812800"/>
          </a:xfrm>
        </p:grpSpPr>
        <p:sp>
          <p:nvSpPr>
            <p:cNvPr id="37" name="Freeform 23">
              <a:extLst>
                <a:ext uri="{FF2B5EF4-FFF2-40B4-BE49-F238E27FC236}">
                  <a16:creationId xmlns:a16="http://schemas.microsoft.com/office/drawing/2014/main" id="{5DBCCADA-3277-E72E-C3C5-BB8C92BABE13}"/>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28575" cap="sq">
              <a:solidFill>
                <a:srgbClr val="5C55B0"/>
              </a:solidFill>
              <a:prstDash val="solid"/>
              <a:miter/>
            </a:ln>
          </p:spPr>
        </p:sp>
        <p:sp>
          <p:nvSpPr>
            <p:cNvPr id="38" name="TextBox 24">
              <a:extLst>
                <a:ext uri="{FF2B5EF4-FFF2-40B4-BE49-F238E27FC236}">
                  <a16:creationId xmlns:a16="http://schemas.microsoft.com/office/drawing/2014/main" id="{08BE837D-D210-5D31-E4F8-2C0FFFECC32C}"/>
                </a:ext>
              </a:extLst>
            </p:cNvPr>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89473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74C3596-7DC3-C598-A7DC-B0802224E249}"/>
              </a:ext>
            </a:extLst>
          </p:cNvPr>
          <p:cNvSpPr>
            <a:spLocks noGrp="1"/>
          </p:cNvSpPr>
          <p:nvPr>
            <p:ph type="title"/>
          </p:nvPr>
        </p:nvSpPr>
        <p:spPr/>
        <p:txBody>
          <a:bodyPr/>
          <a:lstStyle/>
          <a:p>
            <a:pPr algn="ctr"/>
            <a:r>
              <a:rPr lang="en-US" dirty="0"/>
              <a:t>Questions?</a:t>
            </a:r>
          </a:p>
        </p:txBody>
      </p:sp>
      <p:sp>
        <p:nvSpPr>
          <p:cNvPr id="4" name="Date Placeholder 3">
            <a:extLst>
              <a:ext uri="{FF2B5EF4-FFF2-40B4-BE49-F238E27FC236}">
                <a16:creationId xmlns:a16="http://schemas.microsoft.com/office/drawing/2014/main" id="{3A1BE97F-E488-7209-6090-86FA10B6268B}"/>
              </a:ext>
            </a:extLst>
          </p:cNvPr>
          <p:cNvSpPr>
            <a:spLocks noGrp="1"/>
          </p:cNvSpPr>
          <p:nvPr>
            <p:ph type="dt" sz="half" idx="10"/>
          </p:nvPr>
        </p:nvSpPr>
        <p:spPr/>
        <p:txBody>
          <a:bodyPr/>
          <a:lstStyle/>
          <a:p>
            <a:fld id="{D2C25893-C6B2-4F31-9BCC-1E8BCA2C8DF0}" type="datetime1">
              <a:rPr lang="en-US" smtClean="0"/>
              <a:t>7/2/2025</a:t>
            </a:fld>
            <a:endParaRPr lang="en-US" dirty="0"/>
          </a:p>
        </p:txBody>
      </p:sp>
      <p:sp>
        <p:nvSpPr>
          <p:cNvPr id="5" name="Footer Placeholder 4">
            <a:extLst>
              <a:ext uri="{FF2B5EF4-FFF2-40B4-BE49-F238E27FC236}">
                <a16:creationId xmlns:a16="http://schemas.microsoft.com/office/drawing/2014/main" id="{CA6E8E58-ED0A-7C41-AEB2-334D13569B4D}"/>
              </a:ext>
            </a:extLst>
          </p:cNvPr>
          <p:cNvSpPr>
            <a:spLocks noGrp="1"/>
          </p:cNvSpPr>
          <p:nvPr>
            <p:ph type="ftr" sz="quarter" idx="11"/>
          </p:nvPr>
        </p:nvSpPr>
        <p:spPr/>
        <p:txBody>
          <a:bodyPr/>
          <a:lstStyle/>
          <a:p>
            <a:r>
              <a:rPr lang="en-US"/>
              <a:t>City of El Segundo | 350 Main St. El Segundo, CA 90245</a:t>
            </a:r>
            <a:endParaRPr lang="en-US" dirty="0"/>
          </a:p>
        </p:txBody>
      </p:sp>
      <p:sp>
        <p:nvSpPr>
          <p:cNvPr id="6" name="Slide Number Placeholder 5">
            <a:extLst>
              <a:ext uri="{FF2B5EF4-FFF2-40B4-BE49-F238E27FC236}">
                <a16:creationId xmlns:a16="http://schemas.microsoft.com/office/drawing/2014/main" id="{95A1F099-9A41-57B8-3CE8-8B77D878797A}"/>
              </a:ext>
            </a:extLst>
          </p:cNvPr>
          <p:cNvSpPr>
            <a:spLocks noGrp="1"/>
          </p:cNvSpPr>
          <p:nvPr>
            <p:ph type="sldNum" sz="quarter" idx="12"/>
          </p:nvPr>
        </p:nvSpPr>
        <p:spPr/>
        <p:txBody>
          <a:bodyPr/>
          <a:lstStyle/>
          <a:p>
            <a:fld id="{42EC80E1-E6CF-41B1-A27E-1B1B6C718300}" type="slidenum">
              <a:rPr lang="en-US" smtClean="0"/>
              <a:t>9</a:t>
            </a:fld>
            <a:endParaRPr lang="en-US" dirty="0"/>
          </a:p>
        </p:txBody>
      </p:sp>
    </p:spTree>
    <p:extLst>
      <p:ext uri="{BB962C8B-B14F-4D97-AF65-F5344CB8AC3E}">
        <p14:creationId xmlns:p14="http://schemas.microsoft.com/office/powerpoint/2010/main" val="670118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542</Words>
  <Application>Microsoft Office PowerPoint</Application>
  <PresentationFormat>Widescreen</PresentationFormat>
  <Paragraphs>99</Paragraphs>
  <Slides>9</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Poppins Semi-Bold</vt:lpstr>
      <vt:lpstr>Office Theme</vt:lpstr>
      <vt:lpstr>Custom Design</vt:lpstr>
      <vt:lpstr>PowerPoint Presentation</vt:lpstr>
      <vt:lpstr>PowerPoint Presentation</vt:lpstr>
      <vt:lpstr>GP Land Use Element Update</vt:lpstr>
      <vt:lpstr>Accomplishments</vt:lpstr>
      <vt:lpstr>Engagement Plan Methods</vt:lpstr>
      <vt:lpstr>Engagement Metrics and Evaluations</vt:lpstr>
      <vt:lpstr>Project Phases and Timeline</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Bergevin;Barbara Voss</dc:creator>
  <cp:lastModifiedBy>Ho, Agnes</cp:lastModifiedBy>
  <cp:revision>40</cp:revision>
  <dcterms:created xsi:type="dcterms:W3CDTF">2020-08-04T18:14:21Z</dcterms:created>
  <dcterms:modified xsi:type="dcterms:W3CDTF">2025-07-02T22:17:33Z</dcterms:modified>
</cp:coreProperties>
</file>