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72" r:id="rId4"/>
    <p:sldId id="273" r:id="rId5"/>
    <p:sldId id="268" r:id="rId6"/>
    <p:sldId id="274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91BB"/>
    <a:srgbClr val="015492"/>
    <a:srgbClr val="433398"/>
    <a:srgbClr val="3D2E8A"/>
    <a:srgbClr val="7D47BC"/>
    <a:srgbClr val="1070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F7E6E0-EB93-4C66-9461-24DAAA564206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9DA0B0-945D-441D-940B-ABD76E75A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38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9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2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10E06-37B8-486A-A062-D0BD8EDE3ED5}" type="datetime1">
              <a:rPr lang="en-US" smtClean="0"/>
              <a:t>2/19/2025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2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955-05EB-4D7B-A123-276E31BF8B5B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0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AA8A-893D-4F13-9DB6-E70AEE6995A3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83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89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63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81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59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79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95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15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6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C25893-C6B2-4F31-9BCC-1E8BCA2C8DF0}" type="datetime1">
              <a:rPr lang="en-US" smtClean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4282" y="6356349"/>
            <a:ext cx="418707" cy="365125"/>
          </a:xfrm>
        </p:spPr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17505" y="6081619"/>
            <a:ext cx="929790" cy="63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76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173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6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9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06B-A464-48F9-84F7-9190D52E693A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FF67-4D04-4ECB-8C59-60A070140129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9548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City of El Segundo | 350 Main St. El Segundo, CA 90245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47928" y="6356350"/>
            <a:ext cx="2743200" cy="365125"/>
          </a:xfrm>
        </p:spPr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D7F5-C115-441D-BEA6-4C39360CBF1D}" type="datetime1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City of El Segundo | 350 Main St. El Segundo, CA 90245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7657-697C-41A2-991C-C2302A33D108}" type="datetime1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6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844C-B897-45FC-B37A-DF587393FB21}" type="datetime1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7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9430-DB33-4350-87BB-00D8096540FF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3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04DB-AB38-4927-B5B3-77860072A8AB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433398"/>
            </a:gs>
            <a:gs pos="47000">
              <a:srgbClr val="015492"/>
            </a:gs>
          </a:gsLst>
          <a:lin ang="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99166504-63B5-4925-96AF-B7399503683E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2EC80E1-E6CF-41B1-A27E-1B1B6C7183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0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60107-41B1-4349-B8DD-C25FF14561A3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City of El Segundo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ADD6-A28B-4508-9FFE-A97C273B280C}" type="slidenum">
              <a:rPr lang="en-US" smtClean="0"/>
              <a:pPr/>
              <a:t>‹#›</a:t>
            </a:fld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8236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9968" y="1852279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Removal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6075"/>
            <a:ext cx="9144000" cy="1655762"/>
          </a:xfrm>
        </p:spPr>
        <p:txBody>
          <a:bodyPr/>
          <a:lstStyle/>
          <a:p>
            <a:r>
              <a:rPr lang="en-US" dirty="0"/>
              <a:t>February 19, 2025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4268" y="-172634"/>
            <a:ext cx="3488472" cy="24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9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F357-9E67-82A9-6643-AF40D4ED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El Segundo Urban Forestry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A41579-E9E0-F826-02BA-BEBA2BE55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453777" cy="2798133"/>
          </a:xfrm>
        </p:spPr>
        <p:txBody>
          <a:bodyPr/>
          <a:lstStyle/>
          <a:p>
            <a:r>
              <a:rPr lang="en-US" sz="2000" b="1" dirty="0"/>
              <a:t>6,000 trees in parkways, medians, parks, open space, golf course, and public facilities.</a:t>
            </a:r>
          </a:p>
          <a:p>
            <a:r>
              <a:rPr lang="en-US" sz="2000" b="1" dirty="0"/>
              <a:t>Inventoried criteria:</a:t>
            </a:r>
          </a:p>
          <a:p>
            <a:pPr lvl="1"/>
            <a:r>
              <a:rPr lang="en-US" sz="1600" b="1" dirty="0"/>
              <a:t>Location</a:t>
            </a:r>
          </a:p>
          <a:p>
            <a:pPr lvl="1"/>
            <a:r>
              <a:rPr lang="en-US" sz="1600" b="1" dirty="0"/>
              <a:t>Identification</a:t>
            </a:r>
          </a:p>
          <a:p>
            <a:pPr lvl="1"/>
            <a:r>
              <a:rPr lang="en-US" sz="1600" b="1" dirty="0"/>
              <a:t>Diameter Range/ Height Range</a:t>
            </a:r>
          </a:p>
          <a:p>
            <a:pPr lvl="1"/>
            <a:r>
              <a:rPr lang="en-US" sz="1600" b="1" dirty="0"/>
              <a:t>Condition</a:t>
            </a:r>
          </a:p>
          <a:p>
            <a:pPr lvl="1"/>
            <a:r>
              <a:rPr lang="en-US" sz="1600" b="1" dirty="0"/>
              <a:t>Utility Presence</a:t>
            </a:r>
          </a:p>
          <a:p>
            <a:pPr lvl="1"/>
            <a:r>
              <a:rPr lang="en-US" sz="1600" b="1" dirty="0"/>
              <a:t>Recommended Maintenance</a:t>
            </a:r>
          </a:p>
          <a:p>
            <a:pPr lvl="1"/>
            <a:r>
              <a:rPr lang="en-US" sz="1600" b="1" dirty="0"/>
              <a:t>Trim History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C4905-D262-A2AA-C4D8-C7017ADF2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890963"/>
          </a:xfrm>
        </p:spPr>
        <p:txBody>
          <a:bodyPr>
            <a:normAutofit/>
          </a:bodyPr>
          <a:lstStyle/>
          <a:p>
            <a:r>
              <a:rPr lang="en-US" sz="2000" b="1" dirty="0"/>
              <a:t>Undesirable planting: </a:t>
            </a:r>
          </a:p>
          <a:p>
            <a:pPr lvl="1"/>
            <a:r>
              <a:rPr lang="en-US" sz="1600" b="1" dirty="0"/>
              <a:t>Ficus</a:t>
            </a:r>
          </a:p>
          <a:p>
            <a:pPr lvl="1"/>
            <a:r>
              <a:rPr lang="en-US" sz="1600" b="1" dirty="0"/>
              <a:t>Liquidambar</a:t>
            </a:r>
          </a:p>
          <a:p>
            <a:pPr lvl="1"/>
            <a:r>
              <a:rPr lang="en-US" sz="1600" b="1" dirty="0"/>
              <a:t>Magnolia</a:t>
            </a:r>
          </a:p>
          <a:p>
            <a:pPr lvl="1"/>
            <a:r>
              <a:rPr lang="en-US" sz="1600" b="1" dirty="0"/>
              <a:t>Carob</a:t>
            </a:r>
          </a:p>
          <a:p>
            <a:pPr lvl="1"/>
            <a:r>
              <a:rPr lang="en-US" sz="1600" b="1" dirty="0"/>
              <a:t>Olive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742EB9B-2BA4-D7DD-24A8-A430495AB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349" y="5545336"/>
            <a:ext cx="2333625" cy="1312664"/>
          </a:xfrm>
          <a:prstGeom prst="rect">
            <a:avLst/>
          </a:prstGeom>
        </p:spPr>
      </p:pic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B2793412-6080-1A19-71FE-1897D03F96D1}"/>
              </a:ext>
            </a:extLst>
          </p:cNvPr>
          <p:cNvSpPr txBox="1">
            <a:spLocks/>
          </p:cNvSpPr>
          <p:nvPr/>
        </p:nvSpPr>
        <p:spPr>
          <a:xfrm>
            <a:off x="1137248" y="4975426"/>
            <a:ext cx="10453777" cy="1002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Trees are not removed until they meet the special criteria.</a:t>
            </a:r>
            <a:endParaRPr lang="en-US" sz="1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17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7F513-2DAE-EDD6-3894-A0EC5486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/>
              <a:t>Responsibility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10955-BB82-0C73-628B-6A23F54DF16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/>
              <a:t>City:</a:t>
            </a:r>
          </a:p>
          <a:p>
            <a:r>
              <a:rPr lang="en-US" dirty="0"/>
              <a:t>Parks division</a:t>
            </a:r>
          </a:p>
          <a:p>
            <a:pPr lvl="1"/>
            <a:r>
              <a:rPr lang="en-US" dirty="0"/>
              <a:t>Trimming</a:t>
            </a:r>
          </a:p>
          <a:p>
            <a:pPr lvl="1"/>
            <a:r>
              <a:rPr lang="en-US" dirty="0"/>
              <a:t>Planting</a:t>
            </a:r>
          </a:p>
          <a:p>
            <a:pPr lvl="1"/>
            <a:r>
              <a:rPr lang="en-US" dirty="0"/>
              <a:t>Staking</a:t>
            </a:r>
          </a:p>
          <a:p>
            <a:pPr lvl="1"/>
            <a:r>
              <a:rPr lang="en-US" dirty="0"/>
              <a:t>Removals</a:t>
            </a:r>
          </a:p>
          <a:p>
            <a:pPr lvl="1"/>
            <a:r>
              <a:rPr lang="en-US" dirty="0"/>
              <a:t>Future Growth and Development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Resident</a:t>
            </a:r>
          </a:p>
          <a:p>
            <a:r>
              <a:rPr lang="en-US" dirty="0"/>
              <a:t>Tree watering and liter clean up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A87C7E5-D83E-BA22-4DA5-854DADFDD2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/>
              <a:t>Tree Removal/Replacement Process: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Aesthetic value evaluated. Determine other alternatives to removal.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Removal criteria:</a:t>
            </a:r>
          </a:p>
          <a:p>
            <a:pPr lvl="1"/>
            <a:r>
              <a:rPr lang="en-US" dirty="0"/>
              <a:t>Dead</a:t>
            </a:r>
          </a:p>
          <a:p>
            <a:pPr lvl="1"/>
            <a:r>
              <a:rPr lang="en-US" dirty="0"/>
              <a:t>Diseased</a:t>
            </a:r>
          </a:p>
          <a:p>
            <a:pPr lvl="1"/>
            <a:r>
              <a:rPr lang="en-US" dirty="0"/>
              <a:t>Severe physical decline</a:t>
            </a:r>
          </a:p>
          <a:p>
            <a:pPr lvl="1"/>
            <a:r>
              <a:rPr lang="en-US" dirty="0"/>
              <a:t>Danger/obstructive to public safety, infrastructure damage, or property damage.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7CA66D-80D9-27CE-8A94-D9D70D4F9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4801" y="5547246"/>
            <a:ext cx="2334970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151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3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Tree Removal/Tree Replacement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155" y="1497932"/>
            <a:ext cx="11533325" cy="4351338"/>
          </a:xfrm>
        </p:spPr>
        <p:txBody>
          <a:bodyPr lIns="91440" tIns="91440" rIns="91440" bIns="91440">
            <a:normAutofit/>
          </a:bodyPr>
          <a:lstStyle/>
          <a:p>
            <a:pPr marL="971550" lvl="1" indent="-514350">
              <a:buFont typeface="+mj-lt"/>
              <a:buAutoNum type="arabicPeriod" startAt="3"/>
            </a:pPr>
            <a:r>
              <a:rPr lang="en-US" sz="2000" dirty="0"/>
              <a:t>Dead – letter from Parks and Recreation department sent to resident &amp; surrounding neighbors for removal. </a:t>
            </a:r>
          </a:p>
          <a:p>
            <a:pPr lvl="2"/>
            <a:r>
              <a:rPr lang="en-US" dirty="0"/>
              <a:t>Comments/appeals must be received within 14 days of the dated notice and are submitted to the Recreation and Parks Commission for final decision. </a:t>
            </a:r>
          </a:p>
          <a:p>
            <a:pPr lvl="3"/>
            <a:r>
              <a:rPr lang="en-US" dirty="0"/>
              <a:t>Exception: immediate hazard/emergency removal.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sz="2000" dirty="0"/>
              <a:t>Replacement tree planted in same general location.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sz="2000" dirty="0"/>
              <a:t>Resident will be provided a list of recommended tree species to make a replacement tree selection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sz="2000" dirty="0"/>
              <a:t>Replacement trees will be a 24” box size. 36” box is available for an additional fee.</a:t>
            </a:r>
            <a:endParaRPr lang="en-US" sz="1400" dirty="0"/>
          </a:p>
          <a:p>
            <a:pPr marL="1371600" lvl="3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BC504CA-C4C0-7082-87C0-45391AF650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149" y="5472113"/>
            <a:ext cx="2333625" cy="131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0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9968" y="1852279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4268" y="-172634"/>
            <a:ext cx="3488472" cy="2405843"/>
          </a:xfrm>
          <a:prstGeom prst="rect">
            <a:avLst/>
          </a:prstGeom>
        </p:spPr>
      </p:pic>
      <p:sp>
        <p:nvSpPr>
          <p:cNvPr id="6" name="Subtitle 5">
            <a:extLst>
              <a:ext uri="{FF2B5EF4-FFF2-40B4-BE49-F238E27FC236}">
                <a16:creationId xmlns:a16="http://schemas.microsoft.com/office/drawing/2014/main" id="{157B0604-02D4-B30A-EF22-F517B3ED18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3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2683</TotalTime>
  <Words>231</Words>
  <Application>Microsoft Office PowerPoint</Application>
  <PresentationFormat>Widescreen</PresentationFormat>
  <Paragraphs>46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Custom Design</vt:lpstr>
      <vt:lpstr>Tree Removal Policy</vt:lpstr>
      <vt:lpstr>El Segundo Urban Forestry</vt:lpstr>
      <vt:lpstr>Responsibility</vt:lpstr>
      <vt:lpstr>Tree Removal/Tree Replacement (Cont.)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Kristen Bergevin;Barbara Voss</dc:creator>
  <cp:lastModifiedBy>Gonzalez, Viviann</cp:lastModifiedBy>
  <cp:revision>33</cp:revision>
  <cp:lastPrinted>2024-01-16T20:56:54Z</cp:lastPrinted>
  <dcterms:created xsi:type="dcterms:W3CDTF">2020-08-04T18:14:21Z</dcterms:created>
  <dcterms:modified xsi:type="dcterms:W3CDTF">2025-02-19T22:50:04Z</dcterms:modified>
</cp:coreProperties>
</file>